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70" r:id="rId3"/>
    <p:sldId id="271" r:id="rId4"/>
    <p:sldId id="272" r:id="rId5"/>
    <p:sldId id="273" r:id="rId6"/>
    <p:sldId id="274" r:id="rId7"/>
    <p:sldId id="275" r:id="rId8"/>
    <p:sldId id="276" r:id="rId9"/>
    <p:sldId id="261" r:id="rId10"/>
    <p:sldId id="277" r:id="rId11"/>
    <p:sldId id="278" r:id="rId12"/>
    <p:sldId id="279" r:id="rId13"/>
    <p:sldId id="280" r:id="rId14"/>
    <p:sldId id="281" r:id="rId15"/>
    <p:sldId id="282" r:id="rId16"/>
    <p:sldId id="283" r:id="rId17"/>
    <p:sldId id="284" r:id="rId18"/>
    <p:sldId id="285" r:id="rId19"/>
    <p:sldId id="286" r:id="rId20"/>
    <p:sldId id="260" r:id="rId21"/>
    <p:sldId id="263" r:id="rId22"/>
    <p:sldId id="264" r:id="rId23"/>
    <p:sldId id="265" r:id="rId24"/>
    <p:sldId id="266" r:id="rId25"/>
    <p:sldId id="267" r:id="rId26"/>
    <p:sldId id="287" r:id="rId27"/>
    <p:sldId id="268" r:id="rId28"/>
    <p:sldId id="269"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152" y="-4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113661A-FE52-40B1-8D85-5F00303F91C8}" type="datetimeFigureOut">
              <a:rPr lang="ru-RU" smtClean="0"/>
              <a:pPr/>
              <a:t>19.03.2020</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CC951460-B7D0-48C1-8070-90C5C4EAA8BB}" type="slidenum">
              <a:rPr lang="ru-RU" smtClean="0"/>
              <a:pPr/>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951460-B7D0-48C1-8070-90C5C4EAA8B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951460-B7D0-48C1-8070-90C5C4EAA8BB}"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C951460-B7D0-48C1-8070-90C5C4EAA8BB}" type="slidenum">
              <a:rPr lang="ru-RU" smtClean="0"/>
              <a:pPr/>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C951460-B7D0-48C1-8070-90C5C4EAA8B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C951460-B7D0-48C1-8070-90C5C4EAA8B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C951460-B7D0-48C1-8070-90C5C4EAA8B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7" name="Slide Number Placeholder 6"/>
          <p:cNvSpPr>
            <a:spLocks noGrp="1"/>
          </p:cNvSpPr>
          <p:nvPr>
            <p:ph type="sldNum" sz="quarter" idx="12"/>
          </p:nvPr>
        </p:nvSpPr>
        <p:spPr/>
        <p:txBody>
          <a:bodyPr/>
          <a:lstStyle/>
          <a:p>
            <a:fld id="{CC951460-B7D0-48C1-8070-90C5C4EAA8BB}" type="slidenum">
              <a:rPr lang="ru-RU" smtClean="0"/>
              <a:pPr/>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CC951460-B7D0-48C1-8070-90C5C4EAA8B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951460-B7D0-48C1-8070-90C5C4EAA8B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A113661A-FE52-40B1-8D85-5F00303F91C8}" type="datetimeFigureOut">
              <a:rPr lang="ru-RU" smtClean="0"/>
              <a:pPr/>
              <a:t>19.03.2020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951460-B7D0-48C1-8070-90C5C4EAA8B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113661A-FE52-40B1-8D85-5F00303F91C8}" type="datetimeFigureOut">
              <a:rPr lang="ru-RU" smtClean="0"/>
              <a:pPr/>
              <a:t>19.03.2020</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CC951460-B7D0-48C1-8070-90C5C4EAA8B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mylektsii.ru/7-107290.html" TargetMode="External"/><Relationship Id="rId2" Type="http://schemas.openxmlformats.org/officeDocument/2006/relationships/hyperlink" Target="https://kk.wikipedia.org/wiki/%D0%96%D2%B1%D0%BC%D1%8B%D1%81_%D1%83%D0%B0%D2%9B%D1%8B%D1%82%D1%8B" TargetMode="Externa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business.gov.kz/kz/business-development/tools/productivity-tools.php" TargetMode="External"/><Relationship Id="rId4" Type="http://schemas.openxmlformats.org/officeDocument/2006/relationships/hyperlink" Target="http://helpiks.org/8-7489.html"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2800" dirty="0" smtClean="0">
                <a:latin typeface="Times New Roman" pitchFamily="18" charset="0"/>
                <a:cs typeface="Times New Roman" pitchFamily="18" charset="0"/>
              </a:rPr>
              <a:t>Ж</a:t>
            </a:r>
            <a:r>
              <a:rPr lang="kk-KZ" sz="2800" dirty="0" smtClean="0">
                <a:latin typeface="Times New Roman" pitchFamily="18" charset="0"/>
                <a:cs typeface="Times New Roman" pitchFamily="18" charset="0"/>
              </a:rPr>
              <a:t>ұмыс уақыты шығындарының жіктелуі</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744777478"/>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buFont typeface="Wingdings" panose="05000000000000000000" pitchFamily="2" charset="2"/>
              <a:buChar char="ü"/>
            </a:pPr>
            <a:r>
              <a:rPr lang="ru-RU" sz="2800" i="1" dirty="0" err="1">
                <a:latin typeface="Times New Roman" panose="02020603050405020304" pitchFamily="18" charset="0"/>
                <a:cs typeface="Times New Roman" panose="02020603050405020304" pitchFamily="18" charset="0"/>
              </a:rPr>
              <a:t>Жұмыс</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уақыты</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шығындарын</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жіктеу</a:t>
            </a:r>
            <a:r>
              <a:rPr lang="ru-RU" sz="28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ru-RU" sz="2800" i="1" dirty="0" err="1" smtClean="0">
                <a:latin typeface="Times New Roman" panose="02020603050405020304" pitchFamily="18" charset="0"/>
                <a:cs typeface="Times New Roman" panose="02020603050405020304" pitchFamily="18" charset="0"/>
              </a:rPr>
              <a:t>Жұмыс</a:t>
            </a:r>
            <a:r>
              <a:rPr lang="ru-RU" sz="2800" i="1" dirty="0" smtClean="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уақыты</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шығындарын</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зерттеу</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мақсаттары</a:t>
            </a:r>
            <a:r>
              <a:rPr lang="ru-RU" sz="28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ru-RU" sz="2800" i="1" dirty="0" err="1" smtClean="0">
                <a:latin typeface="Times New Roman" panose="02020603050405020304" pitchFamily="18" charset="0"/>
                <a:cs typeface="Times New Roman" panose="02020603050405020304" pitchFamily="18" charset="0"/>
              </a:rPr>
              <a:t>Жұмыс</a:t>
            </a:r>
            <a:r>
              <a:rPr lang="ru-RU" sz="2800" i="1" dirty="0" smtClean="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уақыты</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шағындарын</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зерттеу</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әдістерін</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жіктеу</a:t>
            </a:r>
            <a:r>
              <a:rPr lang="ru-RU" sz="28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ru-RU" sz="2800" i="1" dirty="0" err="1" smtClean="0">
                <a:latin typeface="Times New Roman" panose="02020603050405020304" pitchFamily="18" charset="0"/>
                <a:cs typeface="Times New Roman" panose="02020603050405020304" pitchFamily="18" charset="0"/>
              </a:rPr>
              <a:t>Жұмыс</a:t>
            </a:r>
            <a:r>
              <a:rPr lang="ru-RU" sz="2800" i="1" dirty="0" smtClean="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уақытын</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фотографиялау</a:t>
            </a:r>
            <a:r>
              <a:rPr lang="ru-RU" sz="28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ru-RU" sz="2800" i="1" dirty="0" err="1" smtClean="0">
                <a:latin typeface="Times New Roman" panose="02020603050405020304" pitchFamily="18" charset="0"/>
                <a:cs typeface="Times New Roman" panose="02020603050405020304" pitchFamily="18" charset="0"/>
              </a:rPr>
              <a:t>Хрономотраж</a:t>
            </a:r>
            <a:r>
              <a:rPr lang="ru-RU" sz="2800" i="1" dirty="0">
                <a:latin typeface="Times New Roman" panose="02020603050405020304" pitchFamily="18" charset="0"/>
                <a:cs typeface="Times New Roman" panose="02020603050405020304" pitchFamily="18" charset="0"/>
              </a:rPr>
              <a:t>. </a:t>
            </a:r>
          </a:p>
          <a:p>
            <a:endParaRPr lang="ru-RU" dirty="0"/>
          </a:p>
        </p:txBody>
      </p:sp>
    </p:spTree>
    <p:extLst>
      <p:ext uri="{BB962C8B-B14F-4D97-AF65-F5344CB8AC3E}">
        <p14:creationId xmlns:p14="http://schemas.microsoft.com/office/powerpoint/2010/main" xmlns="" val="3086598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a:buFont typeface="Wingdings" panose="05000000000000000000" pitchFamily="2" charset="2"/>
              <a:buChar char="v"/>
            </a:pPr>
            <a:r>
              <a:rPr lang="ru-RU" b="1" i="1" dirty="0" err="1">
                <a:latin typeface="Times New Roman" panose="02020603050405020304" pitchFamily="18" charset="0"/>
                <a:cs typeface="Times New Roman" panose="02020603050405020304" pitchFamily="18" charset="0"/>
              </a:rPr>
              <a:t>Еңбек</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процесстері</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дегеніміз</a:t>
            </a:r>
            <a:r>
              <a:rPr lang="ru-RU" b="1" i="1" dirty="0">
                <a:latin typeface="Times New Roman" panose="02020603050405020304" pitchFamily="18" charset="0"/>
                <a:cs typeface="Times New Roman" panose="02020603050405020304" pitchFamily="18" charset="0"/>
              </a:rPr>
              <a:t> </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өндірістік</a:t>
            </a:r>
            <a:r>
              <a:rPr lang="ru-RU" i="1" dirty="0" smtClean="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процессті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толығымен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немесе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белгілі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бөлігін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жүзеге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асыруды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орындайтын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қызметтер</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жиынтығы</a:t>
            </a:r>
            <a:r>
              <a:rPr lang="ru-RU"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i="1" dirty="0" err="1">
                <a:latin typeface="Times New Roman" panose="02020603050405020304" pitchFamily="18" charset="0"/>
                <a:cs typeface="Times New Roman" panose="02020603050405020304" pitchFamily="18" charset="0"/>
              </a:rPr>
              <a:t>Еңбек</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процессінде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орындаушының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ақыл</a:t>
            </a:r>
            <a:r>
              <a:rPr lang="ru-RU" i="1" dirty="0">
                <a:latin typeface="Times New Roman" panose="02020603050405020304" pitchFamily="18" charset="0"/>
                <a:cs typeface="Times New Roman" panose="02020603050405020304" pitchFamily="18" charset="0"/>
              </a:rPr>
              <a:t>-ой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физикалық</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еңбегі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үйлеседі</a:t>
            </a:r>
            <a:r>
              <a:rPr lang="ru-RU"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b="1" i="1" dirty="0" err="1">
                <a:latin typeface="Times New Roman" panose="02020603050405020304" pitchFamily="18" charset="0"/>
                <a:cs typeface="Times New Roman" panose="02020603050405020304" pitchFamily="18" charset="0"/>
              </a:rPr>
              <a:t>Өндірістік</a:t>
            </a:r>
            <a:r>
              <a:rPr lang="ru-RU" b="1" i="1" dirty="0">
                <a:latin typeface="Times New Roman" panose="02020603050405020304" pitchFamily="18" charset="0"/>
                <a:cs typeface="Times New Roman" panose="02020603050405020304" pitchFamily="18" charset="0"/>
              </a:rPr>
              <a:t> процесс </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бұл</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шикізатты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материалдарды</a:t>
            </a:r>
            <a:r>
              <a:rPr lang="ru-RU" i="1" dirty="0">
                <a:latin typeface="Times New Roman" panose="02020603050405020304" pitchFamily="18" charset="0"/>
                <a:cs typeface="Times New Roman" panose="02020603050405020304" pitchFamily="18" charset="0"/>
              </a:rPr>
              <a:t> – </a:t>
            </a:r>
            <a:r>
              <a:rPr lang="ru-RU" i="1" dirty="0" err="1">
                <a:latin typeface="Times New Roman" panose="02020603050405020304" pitchFamily="18" charset="0"/>
                <a:cs typeface="Times New Roman" panose="02020603050405020304" pitchFamily="18" charset="0"/>
              </a:rPr>
              <a:t>жартылай</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фабрикаттарды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дайын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өнімге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айналдыру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процессі</a:t>
            </a:r>
            <a:r>
              <a:rPr lang="ru-RU" i="1" dirty="0">
                <a:latin typeface="Times New Roman" panose="02020603050405020304" pitchFamily="18" charset="0"/>
                <a:cs typeface="Times New Roman" panose="02020603050405020304" pitchFamily="18" charset="0"/>
              </a:rPr>
              <a:t>.</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445029"/>
            <a:ext cx="16637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33838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2323652"/>
            <a:ext cx="7200916" cy="3508977"/>
          </a:xfrm>
        </p:spPr>
        <p:txBody>
          <a:bodyPr/>
          <a:lstStyle/>
          <a:p>
            <a:pPr marL="68580" indent="0">
              <a:buNone/>
            </a:pPr>
            <a:r>
              <a:rPr lang="ru-RU" dirty="0" smtClean="0"/>
              <a:t>	</a:t>
            </a:r>
            <a:r>
              <a:rPr lang="ru-RU" dirty="0" err="1" smtClean="0">
                <a:latin typeface="Times New Roman" panose="02020603050405020304" pitchFamily="18" charset="0"/>
                <a:cs typeface="Times New Roman" panose="02020603050405020304" pitchFamily="18" charset="0"/>
              </a:rPr>
              <a:t>Жұмыс</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шығындарын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жіктеу</a:t>
            </a:r>
            <a:r>
              <a:rPr lang="ru-RU" dirty="0" smtClean="0">
                <a:latin typeface="Times New Roman" panose="02020603050405020304" pitchFamily="18" charset="0"/>
                <a:cs typeface="Times New Roman" panose="02020603050405020304" pitchFamily="18" charset="0"/>
              </a:rPr>
              <a:t>.</a:t>
            </a:r>
          </a:p>
          <a:p>
            <a:pPr marL="68580" indent="0">
              <a:buNone/>
            </a:pPr>
            <a:endParaRPr lang="ru-RU" dirty="0">
              <a:latin typeface="Times New Roman" panose="02020603050405020304" pitchFamily="18" charset="0"/>
              <a:cs typeface="Times New Roman" panose="02020603050405020304" pitchFamily="18" charset="0"/>
            </a:endParaRPr>
          </a:p>
          <a:p>
            <a:pPr marL="68580" indent="0">
              <a:buNone/>
            </a:pPr>
            <a:r>
              <a:rPr lang="ru-RU" i="1" dirty="0" smtClean="0">
                <a:latin typeface="Times New Roman" panose="02020603050405020304" pitchFamily="18" charset="0"/>
                <a:cs typeface="Times New Roman" panose="02020603050405020304" pitchFamily="18" charset="0"/>
              </a:rPr>
              <a:t>1.Жұмысшының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a:t>
            </a:r>
            <a:r>
              <a:rPr lang="ru-RU" i="1" dirty="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шығынын</a:t>
            </a:r>
            <a:r>
              <a:rPr lang="ru-RU" i="1" dirty="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жіктеу</a:t>
            </a:r>
            <a:r>
              <a:rPr lang="ru-RU" i="1" dirty="0">
                <a:latin typeface="Times New Roman" panose="02020603050405020304" pitchFamily="18" charset="0"/>
                <a:cs typeface="Times New Roman" panose="02020603050405020304" pitchFamily="18" charset="0"/>
              </a:rPr>
              <a:t>.</a:t>
            </a:r>
          </a:p>
          <a:p>
            <a:pPr marL="68580" indent="0">
              <a:buNone/>
            </a:pPr>
            <a:r>
              <a:rPr lang="ru-RU" i="1" dirty="0" smtClean="0">
                <a:latin typeface="Times New Roman" panose="02020603050405020304" pitchFamily="18" charset="0"/>
                <a:cs typeface="Times New Roman" panose="02020603050405020304" pitchFamily="18" charset="0"/>
              </a:rPr>
              <a:t>2.Жабдықтың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жіктеу</a:t>
            </a:r>
            <a:r>
              <a:rPr lang="ru-RU" i="1" dirty="0">
                <a:latin typeface="Times New Roman" panose="02020603050405020304" pitchFamily="18" charset="0"/>
                <a:cs typeface="Times New Roman" panose="02020603050405020304" pitchFamily="18" charset="0"/>
              </a:rPr>
              <a:t>.</a:t>
            </a:r>
          </a:p>
          <a:p>
            <a:endParaRPr lang="ru-RU"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4014" y="444352"/>
            <a:ext cx="9271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88231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pPr>
              <a:buFont typeface="Wingdings" panose="05000000000000000000" pitchFamily="2" charset="2"/>
              <a:buChar char="v"/>
            </a:pP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шығындарын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жіктеу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өндірістің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ұйымдастырылуы</a:t>
            </a:r>
            <a:r>
              <a:rPr lang="ru-RU" i="1" dirty="0">
                <a:latin typeface="Times New Roman" panose="02020603050405020304" pitchFamily="18" charset="0"/>
                <a:cs typeface="Times New Roman" panose="02020603050405020304" pitchFamily="18" charset="0"/>
              </a:rPr>
              <a:t> мен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пайдалануын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зерттейді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шығындарын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себептерін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анықтайды</a:t>
            </a:r>
            <a:r>
              <a:rPr lang="ru-RU"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шығындарын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жіктеу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жабдықтың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шығындарын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жіктеу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жұмысшының</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жұмыс</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уақыты</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шығындарын</a:t>
            </a:r>
            <a:r>
              <a:rPr lang="ru-RU" b="1"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жіктеу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болып</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бөлінеді</a:t>
            </a:r>
            <a:r>
              <a:rPr lang="ru-RU"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b="1" i="1" dirty="0" err="1">
                <a:latin typeface="Times New Roman" panose="02020603050405020304" pitchFamily="18" charset="0"/>
                <a:cs typeface="Times New Roman" panose="02020603050405020304" pitchFamily="18" charset="0"/>
              </a:rPr>
              <a:t>Жұмыс</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уақыты</a:t>
            </a:r>
            <a:r>
              <a:rPr lang="ru-RU" b="1" i="1" dirty="0">
                <a:latin typeface="Times New Roman" panose="02020603050405020304" pitchFamily="18" charset="0"/>
                <a:cs typeface="Times New Roman" panose="02020603050405020304" pitchFamily="18" charset="0"/>
              </a:rPr>
              <a:t> </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заңды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түрде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белгіленген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жұмысшының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орнында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болуы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қажет</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мерзімі</a:t>
            </a:r>
            <a:r>
              <a:rPr lang="ru-RU"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b="1" i="1" dirty="0" err="1">
                <a:latin typeface="Times New Roman" panose="02020603050405020304" pitchFamily="18" charset="0"/>
                <a:cs typeface="Times New Roman" panose="02020603050405020304" pitchFamily="18" charset="0"/>
              </a:rPr>
              <a:t>Өндірістік</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тапсырманы</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орындауға</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жұмсалған</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жұмыс</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уақыты</a:t>
            </a:r>
            <a:r>
              <a:rPr lang="ru-RU" b="1" i="1" dirty="0">
                <a:latin typeface="Times New Roman" panose="02020603050405020304" pitchFamily="18" charset="0"/>
                <a:cs typeface="Times New Roman" panose="02020603050405020304" pitchFamily="18" charset="0"/>
              </a:rPr>
              <a:t> </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жұмысқа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дайындалуға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орындауға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кеткен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a:t>
            </a:r>
            <a:r>
              <a:rPr lang="ru-RU" i="1" dirty="0">
                <a:latin typeface="Times New Roman" panose="02020603050405020304" pitchFamily="18" charset="0"/>
                <a:cs typeface="Times New Roman" panose="02020603050405020304" pitchFamily="18" charset="0"/>
              </a:rPr>
              <a:t>.</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404664"/>
            <a:ext cx="9271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85299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1412776"/>
            <a:ext cx="7329621" cy="42756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5" name="Прямая соединительная линия 4"/>
          <p:cNvCxnSpPr/>
          <p:nvPr/>
        </p:nvCxnSpPr>
        <p:spPr>
          <a:xfrm>
            <a:off x="5652120" y="2996952"/>
            <a:ext cx="0" cy="2304256"/>
          </a:xfrm>
          <a:prstGeom prst="line">
            <a:avLst/>
          </a:prstGeom>
        </p:spPr>
        <p:style>
          <a:lnRef idx="1">
            <a:schemeClr val="dk1"/>
          </a:lnRef>
          <a:fillRef idx="0">
            <a:schemeClr val="dk1"/>
          </a:fillRef>
          <a:effectRef idx="0">
            <a:schemeClr val="dk1"/>
          </a:effectRef>
          <a:fontRef idx="minor">
            <a:schemeClr val="tx1"/>
          </a:fontRef>
        </p:style>
      </p:cxnSp>
      <p:sp>
        <p:nvSpPr>
          <p:cNvPr id="6" name="Прямоугольник 5"/>
          <p:cNvSpPr/>
          <p:nvPr/>
        </p:nvSpPr>
        <p:spPr>
          <a:xfrm>
            <a:off x="755576" y="5277611"/>
            <a:ext cx="7488832" cy="646331"/>
          </a:xfrm>
          <a:prstGeom prst="rect">
            <a:avLst/>
          </a:prstGeom>
        </p:spPr>
        <p:txBody>
          <a:bodyPr wrap="square">
            <a:spAutoFit/>
          </a:bodyPr>
          <a:lstStyle/>
          <a:p>
            <a:r>
              <a:rPr lang="ru-RU" i="1" dirty="0" err="1">
                <a:latin typeface="Times New Roman" panose="02020603050405020304" pitchFamily="18" charset="0"/>
                <a:cs typeface="Times New Roman" panose="02020603050405020304" pitchFamily="18" charset="0"/>
              </a:rPr>
              <a:t>Нормаланатын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шығындары</a:t>
            </a:r>
            <a:r>
              <a:rPr lang="ru-RU" i="1" dirty="0">
                <a:latin typeface="Times New Roman" panose="02020603050405020304" pitchFamily="18" charset="0"/>
                <a:cs typeface="Times New Roman" panose="02020603050405020304" pitchFamily="18" charset="0"/>
              </a:rPr>
              <a:t> </a:t>
            </a:r>
            <a:r>
              <a:rPr lang="ru-RU" b="1" dirty="0">
                <a:solidFill>
                  <a:srgbClr val="92D050"/>
                </a:solidFill>
                <a:latin typeface="Times New Roman" panose="02020603050405020304" pitchFamily="18" charset="0"/>
                <a:cs typeface="Times New Roman" panose="02020603050405020304" pitchFamily="18" charset="0"/>
              </a:rPr>
              <a:t>ПЗ, ОП, ОБС, ПТ, ОТД, ЛН.</a:t>
            </a:r>
          </a:p>
          <a:p>
            <a:r>
              <a:rPr lang="ru-RU" i="1" dirty="0" err="1">
                <a:latin typeface="Times New Roman" panose="02020603050405020304" pitchFamily="18" charset="0"/>
                <a:cs typeface="Times New Roman" panose="02020603050405020304" pitchFamily="18" charset="0"/>
              </a:rPr>
              <a:t>Нормаланбайтын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шығындары</a:t>
            </a:r>
            <a:r>
              <a:rPr lang="ru-RU" i="1" dirty="0">
                <a:latin typeface="Times New Roman" panose="02020603050405020304" pitchFamily="18" charset="0"/>
                <a:cs typeface="Times New Roman" panose="02020603050405020304" pitchFamily="18" charset="0"/>
              </a:rPr>
              <a:t> </a:t>
            </a:r>
            <a:r>
              <a:rPr lang="ru-RU" b="1" dirty="0">
                <a:solidFill>
                  <a:srgbClr val="92D050"/>
                </a:solidFill>
                <a:latin typeface="Times New Roman" panose="02020603050405020304" pitchFamily="18" charset="0"/>
                <a:cs typeface="Times New Roman" panose="02020603050405020304" pitchFamily="18" charset="0"/>
              </a:rPr>
              <a:t>ПП, ПО.</a:t>
            </a:r>
          </a:p>
        </p:txBody>
      </p:sp>
    </p:spTree>
    <p:extLst>
      <p:ext uri="{BB962C8B-B14F-4D97-AF65-F5344CB8AC3E}">
        <p14:creationId xmlns:p14="http://schemas.microsoft.com/office/powerpoint/2010/main" xmlns="" val="1521906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988840"/>
            <a:ext cx="6777317" cy="3843789"/>
          </a:xfrm>
        </p:spPr>
        <p:txBody>
          <a:bodyPr>
            <a:normAutofit fontScale="70000" lnSpcReduction="20000"/>
          </a:bodyPr>
          <a:lstStyle/>
          <a:p>
            <a:pPr marL="68580" indent="0" algn="ctr">
              <a:buNone/>
            </a:pPr>
            <a:r>
              <a:rPr lang="ru-RU" dirty="0" smtClean="0">
                <a:latin typeface="Times New Roman" panose="02020603050405020304" pitchFamily="18" charset="0"/>
                <a:cs typeface="Times New Roman" panose="02020603050405020304" pitchFamily="18" charset="0"/>
              </a:rPr>
              <a:t>	</a:t>
            </a:r>
            <a:r>
              <a:rPr lang="ru-RU" sz="2900" b="1" dirty="0" err="1" smtClean="0">
                <a:latin typeface="Times New Roman" panose="02020603050405020304" pitchFamily="18" charset="0"/>
                <a:cs typeface="Times New Roman" panose="02020603050405020304" pitchFamily="18" charset="0"/>
              </a:rPr>
              <a:t>Жұмыс</a:t>
            </a:r>
            <a:r>
              <a:rPr lang="ru-RU" sz="2900" b="1" dirty="0" smtClean="0">
                <a:latin typeface="Times New Roman" panose="02020603050405020304" pitchFamily="18" charset="0"/>
                <a:cs typeface="Times New Roman" panose="02020603050405020304" pitchFamily="18" charset="0"/>
              </a:rPr>
              <a:t> </a:t>
            </a:r>
            <a:r>
              <a:rPr lang="ru-RU" sz="2900" b="1" dirty="0" err="1" smtClean="0">
                <a:latin typeface="Times New Roman" panose="02020603050405020304" pitchFamily="18" charset="0"/>
                <a:cs typeface="Times New Roman" panose="02020603050405020304" pitchFamily="18" charset="0"/>
              </a:rPr>
              <a:t>уақыты</a:t>
            </a:r>
            <a:r>
              <a:rPr lang="ru-RU" sz="2900" b="1" dirty="0" smtClean="0">
                <a:latin typeface="Times New Roman" panose="02020603050405020304" pitchFamily="18" charset="0"/>
                <a:cs typeface="Times New Roman" panose="02020603050405020304" pitchFamily="18" charset="0"/>
              </a:rPr>
              <a:t> </a:t>
            </a:r>
            <a:r>
              <a:rPr lang="ru-RU" sz="2900" b="1" dirty="0" err="1" smtClean="0">
                <a:latin typeface="Times New Roman" panose="02020603050405020304" pitchFamily="18" charset="0"/>
                <a:cs typeface="Times New Roman" panose="02020603050405020304" pitchFamily="18" charset="0"/>
              </a:rPr>
              <a:t>шығындарын</a:t>
            </a:r>
            <a:r>
              <a:rPr lang="ru-RU" sz="2900" b="1" dirty="0" smtClean="0">
                <a:latin typeface="Times New Roman" panose="02020603050405020304" pitchFamily="18" charset="0"/>
                <a:cs typeface="Times New Roman" panose="02020603050405020304" pitchFamily="18" charset="0"/>
              </a:rPr>
              <a:t> </a:t>
            </a:r>
            <a:r>
              <a:rPr lang="ru-RU" sz="2900" b="1" dirty="0" err="1" smtClean="0">
                <a:latin typeface="Times New Roman" panose="02020603050405020304" pitchFamily="18" charset="0"/>
                <a:cs typeface="Times New Roman" panose="02020603050405020304" pitchFamily="18" charset="0"/>
              </a:rPr>
              <a:t>зерттеу</a:t>
            </a:r>
            <a:r>
              <a:rPr lang="ru-RU" sz="2900" b="1" dirty="0" smtClean="0">
                <a:latin typeface="Times New Roman" panose="02020603050405020304" pitchFamily="18" charset="0"/>
                <a:cs typeface="Times New Roman" panose="02020603050405020304" pitchFamily="18" charset="0"/>
              </a:rPr>
              <a:t> </a:t>
            </a:r>
            <a:r>
              <a:rPr lang="ru-RU" sz="2900" b="1" dirty="0" err="1" smtClean="0">
                <a:latin typeface="Times New Roman" panose="02020603050405020304" pitchFamily="18" charset="0"/>
                <a:cs typeface="Times New Roman" panose="02020603050405020304" pitchFamily="18" charset="0"/>
              </a:rPr>
              <a:t>мына</a:t>
            </a:r>
            <a:r>
              <a:rPr lang="ru-RU" sz="2900" b="1" dirty="0" smtClean="0">
                <a:latin typeface="Times New Roman" panose="02020603050405020304" pitchFamily="18" charset="0"/>
                <a:cs typeface="Times New Roman" panose="02020603050405020304" pitchFamily="18" charset="0"/>
              </a:rPr>
              <a:t> </a:t>
            </a:r>
            <a:r>
              <a:rPr lang="ru-RU" sz="2900" b="1" dirty="0" err="1" smtClean="0">
                <a:latin typeface="Times New Roman" panose="02020603050405020304" pitchFamily="18" charset="0"/>
                <a:cs typeface="Times New Roman" panose="02020603050405020304" pitchFamily="18" charset="0"/>
              </a:rPr>
              <a:t>міндеттерді</a:t>
            </a:r>
            <a:r>
              <a:rPr lang="ru-RU" sz="2900" b="1" dirty="0" smtClean="0">
                <a:latin typeface="Times New Roman" panose="02020603050405020304" pitchFamily="18" charset="0"/>
                <a:cs typeface="Times New Roman" panose="02020603050405020304" pitchFamily="18" charset="0"/>
              </a:rPr>
              <a:t> </a:t>
            </a:r>
            <a:r>
              <a:rPr lang="ru-RU" sz="2900" b="1" dirty="0" err="1" smtClean="0">
                <a:latin typeface="Times New Roman" panose="02020603050405020304" pitchFamily="18" charset="0"/>
                <a:cs typeface="Times New Roman" panose="02020603050405020304" pitchFamily="18" charset="0"/>
              </a:rPr>
              <a:t>шешуге</a:t>
            </a:r>
            <a:r>
              <a:rPr lang="ru-RU" sz="2900" b="1" dirty="0" smtClean="0">
                <a:latin typeface="Times New Roman" panose="02020603050405020304" pitchFamily="18" charset="0"/>
                <a:cs typeface="Times New Roman" panose="02020603050405020304" pitchFamily="18" charset="0"/>
              </a:rPr>
              <a:t> </a:t>
            </a:r>
            <a:r>
              <a:rPr lang="ru-RU" sz="2900" b="1" dirty="0" err="1" smtClean="0">
                <a:latin typeface="Times New Roman" panose="02020603050405020304" pitchFamily="18" charset="0"/>
                <a:cs typeface="Times New Roman" panose="02020603050405020304" pitchFamily="18" charset="0"/>
              </a:rPr>
              <a:t>арналған</a:t>
            </a:r>
            <a:r>
              <a:rPr lang="ru-RU" sz="2900" b="1" dirty="0" smtClean="0">
                <a:latin typeface="Times New Roman" panose="02020603050405020304" pitchFamily="18" charset="0"/>
                <a:cs typeface="Times New Roman" panose="02020603050405020304" pitchFamily="18" charset="0"/>
              </a:rPr>
              <a:t>:</a:t>
            </a:r>
          </a:p>
          <a:p>
            <a:pPr marL="68580" indent="0" algn="ctr">
              <a:buNone/>
            </a:pPr>
            <a:endParaRPr lang="ru-RU" sz="2900" b="1" dirty="0" smtClean="0">
              <a:latin typeface="Times New Roman" panose="02020603050405020304" pitchFamily="18" charset="0"/>
              <a:cs typeface="Times New Roman" panose="02020603050405020304" pitchFamily="18" charset="0"/>
            </a:endParaRPr>
          </a:p>
          <a:p>
            <a:pPr marL="68580" indent="0">
              <a:buNone/>
            </a:pP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жұмыс</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уақытының</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жоғалтуларын</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анықтау</a:t>
            </a:r>
            <a:r>
              <a:rPr lang="ru-RU" i="1" dirty="0" smtClean="0">
                <a:latin typeface="Times New Roman" panose="02020603050405020304" pitchFamily="18" charset="0"/>
                <a:cs typeface="Times New Roman" panose="02020603050405020304" pitchFamily="18" charset="0"/>
              </a:rPr>
              <a:t>,</a:t>
            </a:r>
          </a:p>
          <a:p>
            <a:pPr marL="68580" indent="0">
              <a:buNone/>
            </a:pPr>
            <a:r>
              <a:rPr lang="ru-RU" i="1" dirty="0" smtClean="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олардың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пайда</a:t>
            </a:r>
            <a:r>
              <a:rPr lang="ru-RU" i="1" dirty="0">
                <a:latin typeface="Times New Roman" panose="02020603050405020304" pitchFamily="18" charset="0"/>
                <a:cs typeface="Times New Roman" panose="02020603050405020304" pitchFamily="18" charset="0"/>
              </a:rPr>
              <a:t> болу </a:t>
            </a:r>
            <a:r>
              <a:rPr lang="ru-RU" i="1" dirty="0" err="1">
                <a:latin typeface="Times New Roman" panose="02020603050405020304" pitchFamily="18" charset="0"/>
                <a:cs typeface="Times New Roman" panose="02020603050405020304" pitchFamily="18" charset="0"/>
              </a:rPr>
              <a:t>себептерін</a:t>
            </a:r>
            <a:r>
              <a:rPr lang="ru-RU" i="1" dirty="0">
                <a:latin typeface="Times New Roman" panose="02020603050405020304" pitchFamily="18" charset="0"/>
                <a:cs typeface="Times New Roman" panose="02020603050405020304" pitchFamily="18" charset="0"/>
              </a:rPr>
              <a:t> табу,</a:t>
            </a:r>
          </a:p>
          <a:p>
            <a:pPr marL="68580" indent="0">
              <a:buNone/>
            </a:pP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оларды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жою</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шараларын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жасау</a:t>
            </a:r>
            <a:r>
              <a:rPr lang="ru-RU" i="1" dirty="0">
                <a:latin typeface="Times New Roman" panose="02020603050405020304" pitchFamily="18" charset="0"/>
                <a:cs typeface="Times New Roman" panose="02020603050405020304" pitchFamily="18" charset="0"/>
              </a:rPr>
              <a:t>,</a:t>
            </a:r>
          </a:p>
          <a:p>
            <a:pPr marL="68580" indent="0">
              <a:buNone/>
            </a:pP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еңбек</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процесстерін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жетілдіруге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мәліметтер</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алу</a:t>
            </a:r>
            <a:r>
              <a:rPr lang="ru-RU" i="1" dirty="0">
                <a:latin typeface="Times New Roman" panose="02020603050405020304" pitchFamily="18" charset="0"/>
                <a:cs typeface="Times New Roman" panose="02020603050405020304" pitchFamily="18" charset="0"/>
              </a:rPr>
              <a:t>, </a:t>
            </a:r>
          </a:p>
          <a:p>
            <a:pPr marL="68580" indent="0">
              <a:buNone/>
            </a:pP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еңбек</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нормалары</a:t>
            </a:r>
            <a:r>
              <a:rPr lang="ru-RU" i="1" dirty="0">
                <a:latin typeface="Times New Roman" panose="02020603050405020304" pitchFamily="18" charset="0"/>
                <a:cs typeface="Times New Roman" panose="02020603050405020304" pitchFamily="18" charset="0"/>
              </a:rPr>
              <a:t> мен </a:t>
            </a:r>
            <a:r>
              <a:rPr lang="ru-RU" i="1" dirty="0" err="1">
                <a:latin typeface="Times New Roman" panose="02020603050405020304" pitchFamily="18" charset="0"/>
                <a:cs typeface="Times New Roman" panose="02020603050405020304" pitchFamily="18" charset="0"/>
              </a:rPr>
              <a:t>нормативтерін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жасау</a:t>
            </a:r>
            <a:r>
              <a:rPr lang="ru-RU" i="1" dirty="0">
                <a:latin typeface="Times New Roman" panose="02020603050405020304" pitchFamily="18" charset="0"/>
                <a:cs typeface="Times New Roman" panose="02020603050405020304" pitchFamily="18" charset="0"/>
              </a:rPr>
              <a:t>, </a:t>
            </a:r>
          </a:p>
          <a:p>
            <a:pPr marL="68580" indent="0">
              <a:buNone/>
            </a:pP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еңбек</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процесстерін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орындау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әдістері</a:t>
            </a:r>
            <a:r>
              <a:rPr lang="ru-RU" i="1" dirty="0">
                <a:latin typeface="Times New Roman" panose="02020603050405020304" pitchFamily="18" charset="0"/>
                <a:cs typeface="Times New Roman" panose="02020603050405020304" pitchFamily="18" charset="0"/>
              </a:rPr>
              <a:t> мен </a:t>
            </a:r>
            <a:r>
              <a:rPr lang="ru-RU" i="1" dirty="0" err="1">
                <a:latin typeface="Times New Roman" panose="02020603050405020304" pitchFamily="18" charset="0"/>
                <a:cs typeface="Times New Roman" panose="02020603050405020304" pitchFamily="18" charset="0"/>
              </a:rPr>
              <a:t>тәсілдерін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бағалау</a:t>
            </a:r>
            <a:r>
              <a:rPr lang="ru-RU" i="1" dirty="0">
                <a:latin typeface="Times New Roman" panose="02020603050405020304" pitchFamily="18" charset="0"/>
                <a:cs typeface="Times New Roman" panose="02020603050405020304" pitchFamily="18" charset="0"/>
              </a:rPr>
              <a:t>, </a:t>
            </a:r>
          </a:p>
          <a:p>
            <a:pPr marL="68580" indent="0">
              <a:buNone/>
            </a:pP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еңбек</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жағдайын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жетілдіру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шараларын</a:t>
            </a:r>
            <a:r>
              <a:rPr lang="ru-RU" i="1" dirty="0">
                <a:latin typeface="Times New Roman" panose="02020603050405020304" pitchFamily="18" charset="0"/>
                <a:cs typeface="Times New Roman" panose="02020603050405020304" pitchFamily="18" charset="0"/>
              </a:rPr>
              <a:t> табу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жасау</a:t>
            </a:r>
            <a:r>
              <a:rPr lang="ru-RU" i="1" dirty="0">
                <a:latin typeface="Times New Roman" panose="02020603050405020304" pitchFamily="18" charset="0"/>
                <a:cs typeface="Times New Roman" panose="02020603050405020304" pitchFamily="18" charset="0"/>
              </a:rPr>
              <a:t>, </a:t>
            </a:r>
          </a:p>
          <a:p>
            <a:pPr marL="68580" indent="0">
              <a:buNone/>
            </a:pP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жұмысшының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еңбекке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қабілетілігін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ұзақ</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сақтауды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қамтамасыз</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ету</a:t>
            </a:r>
            <a:r>
              <a:rPr lang="ru-RU" i="1" dirty="0">
                <a:latin typeface="Times New Roman" panose="02020603050405020304" pitchFamily="18" charset="0"/>
                <a:cs typeface="Times New Roman" panose="02020603050405020304" pitchFamily="18" charset="0"/>
              </a:rPr>
              <a:t>, </a:t>
            </a:r>
          </a:p>
          <a:p>
            <a:pPr marL="68580" indent="0">
              <a:buNone/>
            </a:pP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бір</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процесстің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орындалуының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әр</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түрлі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варианттарын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салыстыру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олардың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тиімділігін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анықтау</a:t>
            </a:r>
            <a:r>
              <a:rPr lang="ru-RU" i="1" dirty="0">
                <a:latin typeface="Times New Roman" panose="02020603050405020304" pitchFamily="18" charset="0"/>
                <a:cs typeface="Times New Roman" panose="02020603050405020304" pitchFamily="18" charset="0"/>
              </a:rPr>
              <a:t>.</a:t>
            </a:r>
          </a:p>
          <a:p>
            <a:pPr>
              <a:buFont typeface="Arial" panose="020B0604020202020204" pitchFamily="34" charset="0"/>
              <a:buChar char="•"/>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37722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pPr>
              <a:buFont typeface="Wingdings" panose="05000000000000000000" pitchFamily="2" charset="2"/>
              <a:buChar char="v"/>
            </a:pP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шығындарын</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зерттеу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нәтижесінде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еңбек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өнімділігін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резервтері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анықталады</a:t>
            </a:r>
            <a:r>
              <a:rPr lang="ru-RU"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уақытын</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тікелей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тапжылмай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байқау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лезде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байқау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әдістерімен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зерттейді</a:t>
            </a:r>
            <a:r>
              <a:rPr lang="ru-RU"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b="1" i="1" dirty="0" err="1">
                <a:latin typeface="Times New Roman" panose="02020603050405020304" pitchFamily="18" charset="0"/>
                <a:cs typeface="Times New Roman" panose="02020603050405020304" pitchFamily="18" charset="0"/>
              </a:rPr>
              <a:t>Тікелей</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тапжылмай</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зертеу</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әдісі</a:t>
            </a:r>
            <a:r>
              <a:rPr lang="ru-RU" b="1" i="1" dirty="0">
                <a:latin typeface="Times New Roman" panose="02020603050405020304" pitchFamily="18" charset="0"/>
                <a:cs typeface="Times New Roman" panose="02020603050405020304" pitchFamily="18" charset="0"/>
              </a:rPr>
              <a:t> </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еңбек</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процессі</a:t>
            </a:r>
            <a:r>
              <a:rPr lang="ru-RU" i="1" dirty="0">
                <a:latin typeface="Times New Roman" panose="02020603050405020304" pitchFamily="18" charset="0"/>
                <a:cs typeface="Times New Roman" panose="02020603050405020304" pitchFamily="18" charset="0"/>
              </a:rPr>
              <a:t> мен </a:t>
            </a:r>
            <a:r>
              <a:rPr lang="ru-RU" i="1" dirty="0" err="1">
                <a:latin typeface="Times New Roman" panose="02020603050405020304" pitchFamily="18" charset="0"/>
                <a:cs typeface="Times New Roman" panose="02020603050405020304" pitchFamily="18" charset="0"/>
              </a:rPr>
              <a:t>құралдарының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пайдалануы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егжей</a:t>
            </a:r>
            <a:r>
              <a:rPr lang="ru-RU" i="1" dirty="0">
                <a:latin typeface="Times New Roman" panose="02020603050405020304" pitchFamily="18" charset="0"/>
                <a:cs typeface="Times New Roman" panose="02020603050405020304" pitchFamily="18" charset="0"/>
              </a:rPr>
              <a:t> – </a:t>
            </a:r>
            <a:r>
              <a:rPr lang="ru-RU" i="1" dirty="0" err="1">
                <a:latin typeface="Times New Roman" panose="02020603050405020304" pitchFamily="18" charset="0"/>
                <a:cs typeface="Times New Roman" panose="02020603050405020304" pitchFamily="18" charset="0"/>
              </a:rPr>
              <a:t>тегжейлі</a:t>
            </a:r>
            <a:r>
              <a:rPr lang="ru-RU" i="1" dirty="0">
                <a:latin typeface="Times New Roman" panose="02020603050405020304" pitchFamily="18" charset="0"/>
                <a:cs typeface="Times New Roman" panose="02020603050405020304" pitchFamily="18" charset="0"/>
              </a:rPr>
              <a:t> (детально) </a:t>
            </a:r>
            <a:r>
              <a:rPr lang="ru-RU" i="1" dirty="0" err="1">
                <a:latin typeface="Times New Roman" panose="02020603050405020304" pitchFamily="18" charset="0"/>
                <a:cs typeface="Times New Roman" panose="02020603050405020304" pitchFamily="18" charset="0"/>
              </a:rPr>
              <a:t>зерттеу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мүмкіндігін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береді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Бұл</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әдістің</a:t>
            </a:r>
            <a:r>
              <a:rPr lang="ru-RU" i="1" dirty="0">
                <a:latin typeface="Times New Roman" panose="02020603050405020304" pitchFamily="18" charset="0"/>
                <a:cs typeface="Times New Roman" panose="02020603050405020304" pitchFamily="18" charset="0"/>
              </a:rPr>
              <a:t> </a:t>
            </a:r>
            <a:r>
              <a:rPr lang="ru-RU" i="1" dirty="0" err="1">
                <a:solidFill>
                  <a:srgbClr val="92D050"/>
                </a:solidFill>
                <a:latin typeface="Times New Roman" panose="02020603050405020304" pitchFamily="18" charset="0"/>
                <a:cs typeface="Times New Roman" panose="02020603050405020304" pitchFamily="18" charset="0"/>
              </a:rPr>
              <a:t>кемшілігі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байқауға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көп</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кетеді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көп</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жұмысшы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топтарын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зерттеу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мүмкіндігі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жоқ</a:t>
            </a:r>
            <a:r>
              <a:rPr lang="ru-RU"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b="1" i="1" dirty="0" err="1">
                <a:latin typeface="Times New Roman" panose="02020603050405020304" pitchFamily="18" charset="0"/>
                <a:cs typeface="Times New Roman" panose="02020603050405020304" pitchFamily="18" charset="0"/>
              </a:rPr>
              <a:t>Лезде</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байқау</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әдісін</a:t>
            </a:r>
            <a:r>
              <a:rPr lang="ru-RU" b="1"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көп</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жұмысшы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топтарының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немесе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жабдықтардың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пайдалануы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жөнінде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мәліметтер</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алуға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қолданылады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Байқау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кезеңі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ішінде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кездейсоқ</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таңдап</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алынған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кездердің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шығындарының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түрлерінің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қайталану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санын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тіркейді</a:t>
            </a:r>
            <a:r>
              <a:rPr lang="ru-RU" i="1" dirty="0">
                <a:latin typeface="Times New Roman" panose="02020603050405020304" pitchFamily="18" charset="0"/>
                <a:cs typeface="Times New Roman" panose="02020603050405020304" pitchFamily="18" charset="0"/>
              </a:rPr>
              <a:t>.)</a:t>
            </a:r>
          </a:p>
          <a:p>
            <a:endParaRPr lang="ru-RU" dirty="0"/>
          </a:p>
        </p:txBody>
      </p:sp>
      <p:pic>
        <p:nvPicPr>
          <p:cNvPr id="4" name="Picture 2" descr="ÐÐ¾Ð·Ð´ÑÑÐ½ÑÐ¹ ÑÐ°Ñ"/>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6" y="476672"/>
            <a:ext cx="923925" cy="1524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95661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latin typeface="Times New Roman" pitchFamily="18" charset="0"/>
                <a:cs typeface="Times New Roman" pitchFamily="18" charset="0"/>
              </a:rPr>
              <a:t>Жұмыс уақыты шығынын зерттеу әдістері:</a:t>
            </a:r>
            <a:endParaRPr lang="ru-RU"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a:bodyPr>
          <a:lstStyle/>
          <a:p>
            <a:pPr marL="68580" indent="0">
              <a:buNone/>
            </a:pPr>
            <a:r>
              <a:rPr lang="kk-KZ" dirty="0" smtClean="0">
                <a:latin typeface="Times New Roman" pitchFamily="18" charset="0"/>
                <a:cs typeface="Times New Roman" pitchFamily="18" charset="0"/>
              </a:rPr>
              <a:t>1. Жұмыс уақытының суреттемесі:</a:t>
            </a:r>
          </a:p>
          <a:p>
            <a:pPr>
              <a:buFont typeface="Wingdings" pitchFamily="2" charset="2"/>
              <a:buChar char="Ø"/>
            </a:pPr>
            <a:r>
              <a:rPr lang="kk-KZ" sz="2000" dirty="0" smtClean="0">
                <a:solidFill>
                  <a:srgbClr val="00B050"/>
                </a:solidFill>
                <a:latin typeface="Times New Roman" pitchFamily="18" charset="0"/>
                <a:cs typeface="Times New Roman" pitchFamily="18" charset="0"/>
              </a:rPr>
              <a:t>Жеке фотолау</a:t>
            </a:r>
          </a:p>
          <a:p>
            <a:pPr>
              <a:buFont typeface="Wingdings" pitchFamily="2" charset="2"/>
              <a:buChar char="Ø"/>
            </a:pPr>
            <a:r>
              <a:rPr lang="kk-KZ" sz="2000" dirty="0" smtClean="0">
                <a:solidFill>
                  <a:srgbClr val="00B050"/>
                </a:solidFill>
                <a:latin typeface="Times New Roman" pitchFamily="18" charset="0"/>
                <a:cs typeface="Times New Roman" pitchFamily="18" charset="0"/>
              </a:rPr>
              <a:t>Бригадалық фотолау</a:t>
            </a:r>
          </a:p>
          <a:p>
            <a:pPr>
              <a:buFont typeface="Wingdings" pitchFamily="2" charset="2"/>
              <a:buChar char="Ø"/>
            </a:pPr>
            <a:r>
              <a:rPr lang="kk-KZ" sz="2000" dirty="0" smtClean="0">
                <a:solidFill>
                  <a:srgbClr val="00B050"/>
                </a:solidFill>
                <a:latin typeface="Times New Roman" pitchFamily="18" charset="0"/>
                <a:cs typeface="Times New Roman" pitchFamily="18" charset="0"/>
              </a:rPr>
              <a:t>Фотохронометраж</a:t>
            </a:r>
          </a:p>
          <a:p>
            <a:pPr>
              <a:buFont typeface="Wingdings" pitchFamily="2" charset="2"/>
              <a:buChar char="Ø"/>
            </a:pPr>
            <a:r>
              <a:rPr lang="kk-KZ" sz="2000" dirty="0" smtClean="0">
                <a:solidFill>
                  <a:srgbClr val="00B050"/>
                </a:solidFill>
                <a:latin typeface="Times New Roman" pitchFamily="18" charset="0"/>
                <a:cs typeface="Times New Roman" pitchFamily="18" charset="0"/>
              </a:rPr>
              <a:t>Сәттік бақылау</a:t>
            </a:r>
          </a:p>
          <a:p>
            <a:pPr marL="68580" indent="0">
              <a:buNone/>
            </a:pPr>
            <a:r>
              <a:rPr lang="kk-KZ" dirty="0" smtClean="0">
                <a:latin typeface="Times New Roman" pitchFamily="18" charset="0"/>
                <a:cs typeface="Times New Roman" pitchFamily="18" charset="0"/>
              </a:rPr>
              <a:t>2. Хронометраж;</a:t>
            </a:r>
          </a:p>
          <a:p>
            <a:pPr marL="68580" indent="0">
              <a:buNone/>
            </a:pPr>
            <a:r>
              <a:rPr lang="kk-KZ" dirty="0" smtClean="0">
                <a:latin typeface="Times New Roman" pitchFamily="18" charset="0"/>
                <a:cs typeface="Times New Roman" pitchFamily="18" charset="0"/>
              </a:rPr>
              <a:t>3. Фотохронометраж</a:t>
            </a:r>
            <a:r>
              <a:rPr lang="kk-KZ" dirty="0">
                <a:latin typeface="Times New Roman" pitchFamily="18" charset="0"/>
                <a:cs typeface="Times New Roman" pitchFamily="18" charset="0"/>
              </a:rPr>
              <a:t>.</a:t>
            </a:r>
            <a:endParaRPr lang="kk-KZ" dirty="0" smtClean="0">
              <a:latin typeface="Times New Roman" pitchFamily="18" charset="0"/>
              <a:cs typeface="Times New Roman" pitchFamily="18" charset="0"/>
            </a:endParaRPr>
          </a:p>
        </p:txBody>
      </p:sp>
      <p:pic>
        <p:nvPicPr>
          <p:cNvPr id="5122" name="Picture 2" descr="ÐÐ°Ð±Ð¾ÑÐºÐ° Ð¸Ð· ÑÐºÐ°Ð½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948264" y="4941168"/>
            <a:ext cx="1676400" cy="1524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50386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2204864"/>
            <a:ext cx="6777317" cy="3627765"/>
          </a:xfrm>
        </p:spPr>
        <p:txBody>
          <a:bodyPr/>
          <a:lstStyle/>
          <a:p>
            <a:r>
              <a:rPr lang="ru-RU" b="1" i="1" dirty="0" err="1">
                <a:latin typeface="Times New Roman" panose="02020603050405020304" pitchFamily="18" charset="0"/>
                <a:cs typeface="Times New Roman" panose="02020603050405020304" pitchFamily="18" charset="0"/>
              </a:rPr>
              <a:t>Жұмыс</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уақытын</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фотографиялау</a:t>
            </a:r>
            <a:r>
              <a:rPr lang="ru-RU" b="1" i="1" dirty="0">
                <a:latin typeface="Times New Roman" panose="02020603050405020304" pitchFamily="18" charset="0"/>
                <a:cs typeface="Times New Roman" panose="02020603050405020304" pitchFamily="18" charset="0"/>
              </a:rPr>
              <a:t> </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белгілі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байқау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ішіндегі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барлық</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зерттеу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әдісін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айтады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фотографиялау</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келесі</a:t>
            </a:r>
            <a:r>
              <a:rPr lang="ru-RU"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этаптардан</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тұрады</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smtClean="0">
                <a:solidFill>
                  <a:srgbClr val="92D050"/>
                </a:solidFill>
                <a:latin typeface="Times New Roman" panose="02020603050405020304" pitchFamily="18" charset="0"/>
                <a:cs typeface="Times New Roman" panose="02020603050405020304" pitchFamily="18" charset="0"/>
              </a:rPr>
              <a:t>байқауға</a:t>
            </a:r>
            <a:r>
              <a:rPr lang="ru-RU" sz="2000" dirty="0" smtClean="0">
                <a:solidFill>
                  <a:srgbClr val="92D050"/>
                </a:solidFill>
                <a:latin typeface="Times New Roman" panose="02020603050405020304" pitchFamily="18" charset="0"/>
                <a:cs typeface="Times New Roman" panose="02020603050405020304" pitchFamily="18" charset="0"/>
              </a:rPr>
              <a:t> </a:t>
            </a:r>
            <a:r>
              <a:rPr lang="ru-RU" sz="2000" dirty="0" err="1" smtClean="0">
                <a:solidFill>
                  <a:srgbClr val="92D050"/>
                </a:solidFill>
                <a:latin typeface="Times New Roman" panose="02020603050405020304" pitchFamily="18" charset="0"/>
                <a:cs typeface="Times New Roman" panose="02020603050405020304" pitchFamily="18" charset="0"/>
              </a:rPr>
              <a:t>дайындық</a:t>
            </a:r>
            <a:r>
              <a:rPr lang="ru-RU" sz="2000" dirty="0">
                <a:solidFill>
                  <a:srgbClr val="92D050"/>
                </a:solidFill>
                <a:latin typeface="Times New Roman" panose="02020603050405020304" pitchFamily="18" charset="0"/>
                <a:cs typeface="Times New Roman" panose="02020603050405020304" pitchFamily="18" charset="0"/>
              </a:rPr>
              <a:t>;</a:t>
            </a:r>
            <a:endParaRPr lang="ru-RU" sz="2000" dirty="0" smtClean="0">
              <a:solidFill>
                <a:srgbClr val="92D05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smtClean="0">
                <a:solidFill>
                  <a:srgbClr val="92D050"/>
                </a:solidFill>
                <a:latin typeface="Times New Roman" panose="02020603050405020304" pitchFamily="18" charset="0"/>
                <a:cs typeface="Times New Roman" panose="02020603050405020304" pitchFamily="18" charset="0"/>
              </a:rPr>
              <a:t>байқауды</a:t>
            </a:r>
            <a:r>
              <a:rPr lang="ru-RU" sz="2000" dirty="0" smtClean="0">
                <a:solidFill>
                  <a:srgbClr val="92D050"/>
                </a:solidFill>
                <a:latin typeface="Times New Roman" panose="02020603050405020304" pitchFamily="18" charset="0"/>
                <a:cs typeface="Times New Roman" panose="02020603050405020304" pitchFamily="18" charset="0"/>
              </a:rPr>
              <a:t> </a:t>
            </a:r>
            <a:r>
              <a:rPr lang="ru-RU" sz="2000" dirty="0" err="1" smtClean="0">
                <a:solidFill>
                  <a:srgbClr val="92D050"/>
                </a:solidFill>
                <a:latin typeface="Times New Roman" panose="02020603050405020304" pitchFamily="18" charset="0"/>
                <a:cs typeface="Times New Roman" panose="02020603050405020304" pitchFamily="18" charset="0"/>
              </a:rPr>
              <a:t>жүргізу</a:t>
            </a:r>
            <a:r>
              <a:rPr lang="ru-RU" sz="2000" dirty="0">
                <a:solidFill>
                  <a:srgbClr val="92D050"/>
                </a:solidFill>
                <a:latin typeface="Times New Roman" panose="02020603050405020304" pitchFamily="18" charset="0"/>
                <a:cs typeface="Times New Roman" panose="02020603050405020304" pitchFamily="18" charset="0"/>
              </a:rPr>
              <a:t>;</a:t>
            </a:r>
            <a:endParaRPr lang="ru-RU" sz="2000" dirty="0" smtClean="0">
              <a:solidFill>
                <a:srgbClr val="92D05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smtClean="0">
                <a:solidFill>
                  <a:srgbClr val="92D050"/>
                </a:solidFill>
                <a:latin typeface="Times New Roman" panose="02020603050405020304" pitchFamily="18" charset="0"/>
                <a:cs typeface="Times New Roman" panose="02020603050405020304" pitchFamily="18" charset="0"/>
              </a:rPr>
              <a:t>нәтижесін</a:t>
            </a:r>
            <a:r>
              <a:rPr lang="ru-RU" sz="2000" dirty="0" smtClean="0">
                <a:solidFill>
                  <a:srgbClr val="92D050"/>
                </a:solidFill>
                <a:latin typeface="Times New Roman" panose="02020603050405020304" pitchFamily="18" charset="0"/>
                <a:cs typeface="Times New Roman" panose="02020603050405020304" pitchFamily="18" charset="0"/>
              </a:rPr>
              <a:t> </a:t>
            </a:r>
            <a:r>
              <a:rPr lang="ru-RU" sz="2000" dirty="0" err="1" smtClean="0">
                <a:solidFill>
                  <a:srgbClr val="92D050"/>
                </a:solidFill>
                <a:latin typeface="Times New Roman" panose="02020603050405020304" pitchFamily="18" charset="0"/>
                <a:cs typeface="Times New Roman" panose="02020603050405020304" pitchFamily="18" charset="0"/>
              </a:rPr>
              <a:t>талдау</a:t>
            </a:r>
            <a:r>
              <a:rPr lang="ru-RU" sz="2000" dirty="0" smtClean="0">
                <a:solidFill>
                  <a:srgbClr val="92D050"/>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ru-RU" sz="2000" dirty="0" err="1" smtClean="0">
                <a:solidFill>
                  <a:srgbClr val="92D050"/>
                </a:solidFill>
                <a:latin typeface="Times New Roman" panose="02020603050405020304" pitchFamily="18" charset="0"/>
                <a:cs typeface="Times New Roman" panose="02020603050405020304" pitchFamily="18" charset="0"/>
              </a:rPr>
              <a:t>еңбекті</a:t>
            </a:r>
            <a:r>
              <a:rPr lang="ru-RU" sz="2000" dirty="0" smtClean="0">
                <a:solidFill>
                  <a:srgbClr val="92D050"/>
                </a:solidFill>
                <a:latin typeface="Times New Roman" panose="02020603050405020304" pitchFamily="18" charset="0"/>
                <a:cs typeface="Times New Roman" panose="02020603050405020304" pitchFamily="18" charset="0"/>
              </a:rPr>
              <a:t> </a:t>
            </a:r>
            <a:r>
              <a:rPr lang="ru-RU" sz="2000" dirty="0" err="1">
                <a:solidFill>
                  <a:srgbClr val="92D050"/>
                </a:solidFill>
                <a:latin typeface="Times New Roman" panose="02020603050405020304" pitchFamily="18" charset="0"/>
                <a:cs typeface="Times New Roman" panose="02020603050405020304" pitchFamily="18" charset="0"/>
              </a:rPr>
              <a:t>ұйымдастыруды</a:t>
            </a:r>
            <a:r>
              <a:rPr lang="ru-RU" sz="2000" dirty="0">
                <a:solidFill>
                  <a:srgbClr val="92D050"/>
                </a:solidFill>
                <a:latin typeface="Times New Roman" panose="02020603050405020304" pitchFamily="18" charset="0"/>
                <a:cs typeface="Times New Roman" panose="02020603050405020304" pitchFamily="18" charset="0"/>
              </a:rPr>
              <a:t> </a:t>
            </a:r>
            <a:r>
              <a:rPr lang="ru-RU" sz="2000" dirty="0" err="1">
                <a:solidFill>
                  <a:srgbClr val="92D050"/>
                </a:solidFill>
                <a:latin typeface="Times New Roman" panose="02020603050405020304" pitchFamily="18" charset="0"/>
                <a:cs typeface="Times New Roman" panose="02020603050405020304" pitchFamily="18" charset="0"/>
              </a:rPr>
              <a:t>жетілдіруге</a:t>
            </a:r>
            <a:r>
              <a:rPr lang="ru-RU" sz="2000" dirty="0">
                <a:solidFill>
                  <a:srgbClr val="92D050"/>
                </a:solidFill>
                <a:latin typeface="Times New Roman" panose="02020603050405020304" pitchFamily="18" charset="0"/>
                <a:cs typeface="Times New Roman" panose="02020603050405020304" pitchFamily="18" charset="0"/>
              </a:rPr>
              <a:t> </a:t>
            </a:r>
            <a:r>
              <a:rPr lang="ru-RU" sz="2000" dirty="0" err="1">
                <a:solidFill>
                  <a:srgbClr val="92D050"/>
                </a:solidFill>
                <a:latin typeface="Times New Roman" panose="02020603050405020304" pitchFamily="18" charset="0"/>
                <a:cs typeface="Times New Roman" panose="02020603050405020304" pitchFamily="18" charset="0"/>
              </a:rPr>
              <a:t>ұсыныс</a:t>
            </a:r>
            <a:r>
              <a:rPr lang="ru-RU" sz="2000" dirty="0">
                <a:solidFill>
                  <a:srgbClr val="92D050"/>
                </a:solidFill>
                <a:latin typeface="Times New Roman" panose="02020603050405020304" pitchFamily="18" charset="0"/>
                <a:cs typeface="Times New Roman" panose="02020603050405020304" pitchFamily="18" charset="0"/>
              </a:rPr>
              <a:t> </a:t>
            </a:r>
            <a:r>
              <a:rPr lang="ru-RU" sz="2000" dirty="0" err="1">
                <a:solidFill>
                  <a:srgbClr val="92D050"/>
                </a:solidFill>
                <a:latin typeface="Times New Roman" panose="02020603050405020304" pitchFamily="18" charset="0"/>
                <a:cs typeface="Times New Roman" panose="02020603050405020304" pitchFamily="18" charset="0"/>
              </a:rPr>
              <a:t>жасау</a:t>
            </a:r>
            <a:r>
              <a:rPr lang="ru-RU" sz="2000" dirty="0">
                <a:solidFill>
                  <a:srgbClr val="92D05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5135526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lgn="ctr">
              <a:buFont typeface="Wingdings" panose="05000000000000000000" pitchFamily="2" charset="2"/>
              <a:buChar char="v"/>
            </a:pPr>
            <a:r>
              <a:rPr lang="ru-RU" dirty="0" err="1" smtClean="0">
                <a:latin typeface="Times New Roman" panose="02020603050405020304" pitchFamily="18" charset="0"/>
                <a:cs typeface="Times New Roman" panose="02020603050405020304" pitchFamily="18" charset="0"/>
              </a:rPr>
              <a:t>Жұмыс</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фотографиялаудың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түрлері</a:t>
            </a:r>
            <a:r>
              <a:rPr lang="ru-RU" dirty="0">
                <a:latin typeface="Times New Roman" panose="02020603050405020304" pitchFamily="18" charset="0"/>
                <a:cs typeface="Times New Roman" panose="02020603050405020304" pitchFamily="18" charset="0"/>
              </a:rPr>
              <a:t> бар: </a:t>
            </a:r>
            <a:endParaRPr lang="ru-RU"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ru-RU"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a:solidFill>
                  <a:srgbClr val="92D050"/>
                </a:solidFill>
                <a:latin typeface="Times New Roman" panose="02020603050405020304" pitchFamily="18" charset="0"/>
                <a:cs typeface="Times New Roman" panose="02020603050405020304" pitchFamily="18" charset="0"/>
              </a:rPr>
              <a:t>ж</a:t>
            </a:r>
            <a:r>
              <a:rPr lang="ru-RU" sz="2000" dirty="0" err="1" smtClean="0">
                <a:solidFill>
                  <a:srgbClr val="92D050"/>
                </a:solidFill>
                <a:latin typeface="Times New Roman" panose="02020603050405020304" pitchFamily="18" charset="0"/>
                <a:cs typeface="Times New Roman" panose="02020603050405020304" pitchFamily="18" charset="0"/>
              </a:rPr>
              <a:t>еке</a:t>
            </a:r>
            <a:r>
              <a:rPr lang="ru-RU" sz="2000" dirty="0">
                <a:solidFill>
                  <a:srgbClr val="92D050"/>
                </a:solidFill>
                <a:latin typeface="Times New Roman" panose="02020603050405020304" pitchFamily="18" charset="0"/>
                <a:cs typeface="Times New Roman" panose="02020603050405020304" pitchFamily="18" charset="0"/>
              </a:rPr>
              <a:t>;</a:t>
            </a:r>
            <a:endParaRPr lang="ru-RU" sz="2000" dirty="0" smtClean="0">
              <a:solidFill>
                <a:srgbClr val="92D05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smtClean="0">
                <a:solidFill>
                  <a:srgbClr val="92D050"/>
                </a:solidFill>
                <a:latin typeface="Times New Roman" panose="02020603050405020304" pitchFamily="18" charset="0"/>
                <a:cs typeface="Times New Roman" panose="02020603050405020304" pitchFamily="18" charset="0"/>
              </a:rPr>
              <a:t>топтық</a:t>
            </a:r>
            <a:r>
              <a:rPr lang="ru-RU" sz="2000" dirty="0" smtClean="0">
                <a:solidFill>
                  <a:srgbClr val="92D050"/>
                </a:solidFill>
                <a:latin typeface="Times New Roman" panose="02020603050405020304" pitchFamily="18" charset="0"/>
                <a:cs typeface="Times New Roman" panose="02020603050405020304" pitchFamily="18" charset="0"/>
              </a:rPr>
              <a:t> </a:t>
            </a:r>
            <a:r>
              <a:rPr lang="ru-RU" sz="2000" dirty="0" err="1" smtClean="0">
                <a:solidFill>
                  <a:srgbClr val="92D050"/>
                </a:solidFill>
                <a:latin typeface="Times New Roman" panose="02020603050405020304" pitchFamily="18" charset="0"/>
                <a:cs typeface="Times New Roman" panose="02020603050405020304" pitchFamily="18" charset="0"/>
              </a:rPr>
              <a:t>графикалық</a:t>
            </a:r>
            <a:r>
              <a:rPr lang="ru-RU" sz="2000" dirty="0">
                <a:solidFill>
                  <a:srgbClr val="92D050"/>
                </a:solidFill>
                <a:latin typeface="Times New Roman" panose="02020603050405020304" pitchFamily="18" charset="0"/>
                <a:cs typeface="Times New Roman" panose="02020603050405020304" pitchFamily="18" charset="0"/>
              </a:rPr>
              <a:t>;</a:t>
            </a:r>
            <a:endParaRPr lang="ru-RU" sz="2000" dirty="0" smtClean="0">
              <a:solidFill>
                <a:srgbClr val="92D05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smtClean="0">
                <a:solidFill>
                  <a:srgbClr val="92D050"/>
                </a:solidFill>
                <a:latin typeface="Times New Roman" panose="02020603050405020304" pitchFamily="18" charset="0"/>
                <a:cs typeface="Times New Roman" panose="02020603050405020304" pitchFamily="18" charset="0"/>
              </a:rPr>
              <a:t>лезде</a:t>
            </a:r>
            <a:r>
              <a:rPr lang="ru-RU" sz="2000" dirty="0" smtClean="0">
                <a:solidFill>
                  <a:srgbClr val="92D050"/>
                </a:solidFill>
                <a:latin typeface="Times New Roman" panose="02020603050405020304" pitchFamily="18" charset="0"/>
                <a:cs typeface="Times New Roman" panose="02020603050405020304" pitchFamily="18" charset="0"/>
              </a:rPr>
              <a:t> </a:t>
            </a:r>
            <a:r>
              <a:rPr lang="ru-RU" sz="2000" dirty="0" err="1">
                <a:solidFill>
                  <a:srgbClr val="92D050"/>
                </a:solidFill>
                <a:latin typeface="Times New Roman" panose="02020603050405020304" pitchFamily="18" charset="0"/>
                <a:cs typeface="Times New Roman" panose="02020603050405020304" pitchFamily="18" charset="0"/>
              </a:rPr>
              <a:t>байқау</a:t>
            </a:r>
            <a:r>
              <a:rPr lang="ru-RU" sz="2000" dirty="0">
                <a:solidFill>
                  <a:srgbClr val="92D050"/>
                </a:solidFill>
                <a:latin typeface="Times New Roman" panose="02020603050405020304" pitchFamily="18" charset="0"/>
                <a:cs typeface="Times New Roman" panose="02020603050405020304" pitchFamily="18" charset="0"/>
              </a:rPr>
              <a:t> </a:t>
            </a:r>
            <a:r>
              <a:rPr lang="ru-RU" sz="2000" dirty="0" err="1">
                <a:solidFill>
                  <a:srgbClr val="92D050"/>
                </a:solidFill>
                <a:latin typeface="Times New Roman" panose="02020603050405020304" pitchFamily="18" charset="0"/>
                <a:cs typeface="Times New Roman" panose="02020603050405020304" pitchFamily="18" charset="0"/>
              </a:rPr>
              <a:t>әдісімен</a:t>
            </a:r>
            <a:r>
              <a:rPr lang="ru-RU" sz="2000" dirty="0">
                <a:solidFill>
                  <a:srgbClr val="92D050"/>
                </a:solidFill>
                <a:latin typeface="Times New Roman" panose="02020603050405020304" pitchFamily="18" charset="0"/>
                <a:cs typeface="Times New Roman" panose="02020603050405020304" pitchFamily="18" charset="0"/>
              </a:rPr>
              <a:t> </a:t>
            </a:r>
            <a:r>
              <a:rPr lang="ru-RU" sz="2000" dirty="0" err="1" smtClean="0">
                <a:solidFill>
                  <a:srgbClr val="92D050"/>
                </a:solidFill>
                <a:latin typeface="Times New Roman" panose="02020603050405020304" pitchFamily="18" charset="0"/>
                <a:cs typeface="Times New Roman" panose="02020603050405020304" pitchFamily="18" charset="0"/>
              </a:rPr>
              <a:t>фоттографиялау</a:t>
            </a:r>
            <a:r>
              <a:rPr lang="ru-RU" sz="2000" dirty="0">
                <a:solidFill>
                  <a:srgbClr val="92D050"/>
                </a:solidFill>
                <a:latin typeface="Times New Roman" panose="02020603050405020304" pitchFamily="18" charset="0"/>
                <a:cs typeface="Times New Roman" panose="02020603050405020304" pitchFamily="18" charset="0"/>
              </a:rPr>
              <a:t>;</a:t>
            </a:r>
            <a:endParaRPr lang="ru-RU" sz="2000" dirty="0" smtClean="0">
              <a:solidFill>
                <a:srgbClr val="92D05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smtClean="0">
                <a:solidFill>
                  <a:srgbClr val="92D050"/>
                </a:solidFill>
                <a:latin typeface="Times New Roman" panose="02020603050405020304" pitchFamily="18" charset="0"/>
                <a:cs typeface="Times New Roman" panose="02020603050405020304" pitchFamily="18" charset="0"/>
              </a:rPr>
              <a:t>өзін</a:t>
            </a:r>
            <a:r>
              <a:rPr lang="ru-RU" sz="2000" dirty="0" smtClean="0">
                <a:solidFill>
                  <a:srgbClr val="92D050"/>
                </a:solidFill>
                <a:latin typeface="Times New Roman" panose="02020603050405020304" pitchFamily="18" charset="0"/>
                <a:cs typeface="Times New Roman" panose="02020603050405020304" pitchFamily="18" charset="0"/>
              </a:rPr>
              <a:t> </a:t>
            </a:r>
            <a:r>
              <a:rPr lang="ru-RU" sz="2000" dirty="0" err="1">
                <a:solidFill>
                  <a:srgbClr val="92D050"/>
                </a:solidFill>
                <a:latin typeface="Times New Roman" panose="02020603050405020304" pitchFamily="18" charset="0"/>
                <a:cs typeface="Times New Roman" panose="02020603050405020304" pitchFamily="18" charset="0"/>
              </a:rPr>
              <a:t>өзі</a:t>
            </a:r>
            <a:r>
              <a:rPr lang="ru-RU" sz="2000" dirty="0">
                <a:solidFill>
                  <a:srgbClr val="92D050"/>
                </a:solidFill>
                <a:latin typeface="Times New Roman" panose="02020603050405020304" pitchFamily="18" charset="0"/>
                <a:cs typeface="Times New Roman" panose="02020603050405020304" pitchFamily="18" charset="0"/>
              </a:rPr>
              <a:t> </a:t>
            </a:r>
            <a:r>
              <a:rPr lang="ru-RU" sz="2000" dirty="0" err="1" smtClean="0">
                <a:solidFill>
                  <a:srgbClr val="92D050"/>
                </a:solidFill>
                <a:latin typeface="Times New Roman" panose="02020603050405020304" pitchFamily="18" charset="0"/>
                <a:cs typeface="Times New Roman" panose="02020603050405020304" pitchFamily="18" charset="0"/>
              </a:rPr>
              <a:t>фотографиялау</a:t>
            </a:r>
            <a:r>
              <a:rPr lang="ru-RU" sz="2000" dirty="0">
                <a:solidFill>
                  <a:srgbClr val="92D050"/>
                </a:solidFill>
                <a:latin typeface="Times New Roman" panose="02020603050405020304" pitchFamily="18" charset="0"/>
                <a:cs typeface="Times New Roman" panose="02020603050405020304" pitchFamily="18" charset="0"/>
              </a:rPr>
              <a:t>;</a:t>
            </a:r>
            <a:endParaRPr lang="ru-RU" sz="2000" dirty="0" smtClean="0">
              <a:solidFill>
                <a:srgbClr val="92D05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smtClean="0">
                <a:solidFill>
                  <a:srgbClr val="92D050"/>
                </a:solidFill>
                <a:latin typeface="Times New Roman" panose="02020603050405020304" pitchFamily="18" charset="0"/>
                <a:cs typeface="Times New Roman" panose="02020603050405020304" pitchFamily="18" charset="0"/>
              </a:rPr>
              <a:t>өндіріс</a:t>
            </a:r>
            <a:r>
              <a:rPr lang="ru-RU" sz="2000" dirty="0" smtClean="0">
                <a:solidFill>
                  <a:srgbClr val="92D050"/>
                </a:solidFill>
                <a:latin typeface="Times New Roman" panose="02020603050405020304" pitchFamily="18" charset="0"/>
                <a:cs typeface="Times New Roman" panose="02020603050405020304" pitchFamily="18" charset="0"/>
              </a:rPr>
              <a:t> </a:t>
            </a:r>
            <a:r>
              <a:rPr lang="ru-RU" sz="2000" dirty="0" err="1">
                <a:solidFill>
                  <a:srgbClr val="92D050"/>
                </a:solidFill>
                <a:latin typeface="Times New Roman" panose="02020603050405020304" pitchFamily="18" charset="0"/>
                <a:cs typeface="Times New Roman" panose="02020603050405020304" pitchFamily="18" charset="0"/>
              </a:rPr>
              <a:t>процессін</a:t>
            </a:r>
            <a:r>
              <a:rPr lang="ru-RU" sz="2000" dirty="0">
                <a:solidFill>
                  <a:srgbClr val="92D050"/>
                </a:solidFill>
                <a:latin typeface="Times New Roman" panose="02020603050405020304" pitchFamily="18" charset="0"/>
                <a:cs typeface="Times New Roman" panose="02020603050405020304" pitchFamily="18" charset="0"/>
              </a:rPr>
              <a:t> </a:t>
            </a:r>
            <a:r>
              <a:rPr lang="ru-RU" sz="2000" dirty="0" err="1">
                <a:solidFill>
                  <a:srgbClr val="92D050"/>
                </a:solidFill>
                <a:latin typeface="Times New Roman" panose="02020603050405020304" pitchFamily="18" charset="0"/>
                <a:cs typeface="Times New Roman" panose="02020603050405020304" pitchFamily="18" charset="0"/>
              </a:rPr>
              <a:t>фотографиялау</a:t>
            </a:r>
            <a:r>
              <a:rPr lang="ru-RU" sz="2000" dirty="0">
                <a:solidFill>
                  <a:srgbClr val="92D05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34695879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pPr marL="68580" indent="0">
              <a:buNone/>
            </a:pP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жеке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фотографиялауда</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бақылаушы</a:t>
            </a:r>
            <a:r>
              <a:rPr lang="ru-RU" dirty="0">
                <a:latin typeface="Times New Roman" panose="02020603050405020304" pitchFamily="18" charset="0"/>
                <a:cs typeface="Times New Roman" panose="02020603050405020304" pitchFamily="18" charset="0"/>
              </a:rPr>
              <a:t> 1 </a:t>
            </a:r>
            <a:r>
              <a:rPr lang="ru-RU" i="1" dirty="0" err="1">
                <a:latin typeface="Times New Roman" panose="02020603050405020304" pitchFamily="18" charset="0"/>
                <a:cs typeface="Times New Roman" panose="02020603050405020304" pitchFamily="18" charset="0"/>
              </a:rPr>
              <a:t>жұмысшының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күні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ішіндегі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уақытының</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кезіндегі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пайдалануын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зерттейді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Фотографиялау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алдында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бақылаушы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орындалатын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операцияның</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технологиясымен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орнының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ұймдастырылуымен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оған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қызмет</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көрсету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тәртібімен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кемшіліктерімен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мұқият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танысу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керек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Байқау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орыны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қолайлы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жұмысшыға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бөгет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жасалмайтындай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болыу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қажет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Байқау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нәтижесі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фотографиялау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картасына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жазылады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Байқау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басталмастан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мәліметтер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жазылады</a:t>
            </a:r>
            <a:r>
              <a:rPr lang="ru-RU" dirty="0">
                <a:latin typeface="Times New Roman" panose="02020603050405020304" pitchFamily="18" charset="0"/>
                <a:cs typeface="Times New Roman" panose="02020603050405020304" pitchFamily="18" charset="0"/>
              </a:rPr>
              <a:t> </a:t>
            </a:r>
            <a:r>
              <a:rPr lang="ru-RU" i="1" dirty="0">
                <a:solidFill>
                  <a:schemeClr val="tx1"/>
                </a:solidFill>
                <a:latin typeface="Times New Roman" panose="02020603050405020304" pitchFamily="18" charset="0"/>
                <a:cs typeface="Times New Roman" panose="02020603050405020304" pitchFamily="18" charset="0"/>
              </a:rPr>
              <a:t>(</a:t>
            </a:r>
            <a:r>
              <a:rPr lang="ru-RU" i="1" dirty="0">
                <a:solidFill>
                  <a:srgbClr val="92D050"/>
                </a:solidFill>
                <a:latin typeface="Times New Roman" panose="02020603050405020304" pitchFamily="18" charset="0"/>
                <a:cs typeface="Times New Roman" panose="02020603050405020304" pitchFamily="18" charset="0"/>
              </a:rPr>
              <a:t> </a:t>
            </a:r>
            <a:r>
              <a:rPr lang="ru-RU" i="1" dirty="0" err="1">
                <a:solidFill>
                  <a:srgbClr val="92D050"/>
                </a:solidFill>
                <a:latin typeface="Times New Roman" panose="02020603050405020304" pitchFamily="18" charset="0"/>
                <a:cs typeface="Times New Roman" panose="02020603050405020304" pitchFamily="18" charset="0"/>
              </a:rPr>
              <a:t>аты-жөні</a:t>
            </a:r>
            <a:r>
              <a:rPr lang="ru-RU" i="1" dirty="0">
                <a:solidFill>
                  <a:srgbClr val="92D050"/>
                </a:solidFill>
                <a:latin typeface="Times New Roman" panose="02020603050405020304" pitchFamily="18" charset="0"/>
                <a:cs typeface="Times New Roman" panose="02020603050405020304" pitchFamily="18" charset="0"/>
              </a:rPr>
              <a:t>, </a:t>
            </a:r>
            <a:r>
              <a:rPr lang="ru-RU" i="1" dirty="0" err="1">
                <a:solidFill>
                  <a:srgbClr val="92D050"/>
                </a:solidFill>
                <a:latin typeface="Times New Roman" panose="02020603050405020304" pitchFamily="18" charset="0"/>
                <a:cs typeface="Times New Roman" panose="02020603050405020304" pitchFamily="18" charset="0"/>
              </a:rPr>
              <a:t>мамндығы</a:t>
            </a:r>
            <a:r>
              <a:rPr lang="ru-RU" i="1" dirty="0">
                <a:solidFill>
                  <a:srgbClr val="92D050"/>
                </a:solidFill>
                <a:latin typeface="Times New Roman" panose="02020603050405020304" pitchFamily="18" charset="0"/>
                <a:cs typeface="Times New Roman" panose="02020603050405020304" pitchFamily="18" charset="0"/>
              </a:rPr>
              <a:t>, </a:t>
            </a:r>
            <a:r>
              <a:rPr lang="ru-RU" i="1" dirty="0" err="1">
                <a:solidFill>
                  <a:srgbClr val="92D050"/>
                </a:solidFill>
                <a:latin typeface="Times New Roman" panose="02020603050405020304" pitchFamily="18" charset="0"/>
                <a:cs typeface="Times New Roman" panose="02020603050405020304" pitchFamily="18" charset="0"/>
              </a:rPr>
              <a:t>разрды</a:t>
            </a:r>
            <a:r>
              <a:rPr lang="ru-RU" i="1" dirty="0">
                <a:solidFill>
                  <a:srgbClr val="92D050"/>
                </a:solidFill>
                <a:latin typeface="Times New Roman" panose="02020603050405020304" pitchFamily="18" charset="0"/>
                <a:cs typeface="Times New Roman" panose="02020603050405020304" pitchFamily="18" charset="0"/>
              </a:rPr>
              <a:t>, </a:t>
            </a:r>
            <a:r>
              <a:rPr lang="ru-RU" i="1" dirty="0" err="1">
                <a:solidFill>
                  <a:srgbClr val="92D050"/>
                </a:solidFill>
                <a:latin typeface="Times New Roman" panose="02020603050405020304" pitchFamily="18" charset="0"/>
                <a:cs typeface="Times New Roman" panose="02020603050405020304" pitchFamily="18" charset="0"/>
              </a:rPr>
              <a:t>жасы</a:t>
            </a:r>
            <a:r>
              <a:rPr lang="ru-RU" i="1" dirty="0">
                <a:solidFill>
                  <a:srgbClr val="92D050"/>
                </a:solidFill>
                <a:latin typeface="Times New Roman" panose="02020603050405020304" pitchFamily="18" charset="0"/>
                <a:cs typeface="Times New Roman" panose="02020603050405020304" pitchFamily="18" charset="0"/>
              </a:rPr>
              <a:t>, </a:t>
            </a:r>
            <a:r>
              <a:rPr lang="ru-RU" i="1" dirty="0" err="1">
                <a:solidFill>
                  <a:srgbClr val="92D050"/>
                </a:solidFill>
                <a:latin typeface="Times New Roman" panose="02020603050405020304" pitchFamily="18" charset="0"/>
                <a:cs typeface="Times New Roman" panose="02020603050405020304" pitchFamily="18" charset="0"/>
              </a:rPr>
              <a:t>стажы</a:t>
            </a:r>
            <a:r>
              <a:rPr lang="ru-RU" i="1" dirty="0">
                <a:solidFill>
                  <a:schemeClr val="tx1"/>
                </a:solidFill>
                <a:latin typeface="Times New Roman" panose="02020603050405020304" pitchFamily="18" charset="0"/>
                <a:cs typeface="Times New Roman" panose="02020603050405020304" pitchFamily="18" charset="0"/>
              </a:rPr>
              <a:t>)</a:t>
            </a:r>
            <a:r>
              <a:rPr lang="ru-RU" i="1" dirty="0">
                <a:solidFill>
                  <a:srgbClr val="92D050"/>
                </a:solidFill>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зерттелетін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сипттама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беріледі</a:t>
            </a:r>
            <a:r>
              <a:rPr lang="ru-RU" dirty="0">
                <a:latin typeface="Times New Roman" panose="02020603050405020304" pitchFamily="18" charset="0"/>
                <a:cs typeface="Times New Roman" panose="02020603050405020304" pitchFamily="18" charset="0"/>
              </a:rPr>
              <a:t> (</a:t>
            </a:r>
            <a:r>
              <a:rPr lang="ru-RU" i="1" dirty="0">
                <a:solidFill>
                  <a:srgbClr val="92D050"/>
                </a:solidFill>
                <a:latin typeface="Times New Roman" panose="02020603050405020304" pitchFamily="18" charset="0"/>
                <a:cs typeface="Times New Roman" panose="02020603050405020304" pitchFamily="18" charset="0"/>
              </a:rPr>
              <a:t>операция </a:t>
            </a:r>
            <a:r>
              <a:rPr lang="ru-RU" i="1" dirty="0" err="1">
                <a:solidFill>
                  <a:srgbClr val="92D050"/>
                </a:solidFill>
                <a:latin typeface="Times New Roman" panose="02020603050405020304" pitchFamily="18" charset="0"/>
                <a:cs typeface="Times New Roman" panose="02020603050405020304" pitchFamily="18" charset="0"/>
              </a:rPr>
              <a:t>аты</a:t>
            </a:r>
            <a:r>
              <a:rPr lang="ru-RU" i="1" dirty="0">
                <a:solidFill>
                  <a:srgbClr val="92D050"/>
                </a:solidFill>
                <a:latin typeface="Times New Roman" panose="02020603050405020304" pitchFamily="18" charset="0"/>
                <a:cs typeface="Times New Roman" panose="02020603050405020304" pitchFamily="18" charset="0"/>
              </a:rPr>
              <a:t>, </a:t>
            </a:r>
            <a:r>
              <a:rPr lang="ru-RU" i="1" dirty="0" err="1">
                <a:solidFill>
                  <a:srgbClr val="92D050"/>
                </a:solidFill>
                <a:latin typeface="Times New Roman" panose="02020603050405020304" pitchFamily="18" charset="0"/>
                <a:cs typeface="Times New Roman" panose="02020603050405020304" pitchFamily="18" charset="0"/>
              </a:rPr>
              <a:t>жұмыс</a:t>
            </a:r>
            <a:r>
              <a:rPr lang="ru-RU" i="1" dirty="0">
                <a:solidFill>
                  <a:srgbClr val="92D050"/>
                </a:solidFill>
                <a:latin typeface="Times New Roman" panose="02020603050405020304" pitchFamily="18" charset="0"/>
                <a:cs typeface="Times New Roman" panose="02020603050405020304" pitchFamily="18" charset="0"/>
              </a:rPr>
              <a:t> </a:t>
            </a:r>
            <a:r>
              <a:rPr lang="ru-RU" i="1" dirty="0" err="1">
                <a:solidFill>
                  <a:srgbClr val="92D050"/>
                </a:solidFill>
                <a:latin typeface="Times New Roman" panose="02020603050405020304" pitchFamily="18" charset="0"/>
                <a:cs typeface="Times New Roman" panose="02020603050405020304" pitchFamily="18" charset="0"/>
              </a:rPr>
              <a:t>мазмұны</a:t>
            </a:r>
            <a:r>
              <a:rPr lang="ru-RU" i="1" dirty="0">
                <a:solidFill>
                  <a:srgbClr val="92D050"/>
                </a:solidFill>
                <a:latin typeface="Times New Roman" panose="02020603050405020304" pitchFamily="18" charset="0"/>
                <a:cs typeface="Times New Roman" panose="02020603050405020304" pitchFamily="18" charset="0"/>
              </a:rPr>
              <a:t> </a:t>
            </a:r>
            <a:r>
              <a:rPr lang="ru-RU" i="1" dirty="0" err="1">
                <a:solidFill>
                  <a:srgbClr val="92D050"/>
                </a:solidFill>
                <a:latin typeface="Times New Roman" panose="02020603050405020304" pitchFamily="18" charset="0"/>
                <a:cs typeface="Times New Roman" panose="02020603050405020304" pitchFamily="18" charset="0"/>
              </a:rPr>
              <a:t>және</a:t>
            </a:r>
            <a:r>
              <a:rPr lang="ru-RU" i="1" dirty="0">
                <a:solidFill>
                  <a:srgbClr val="92D050"/>
                </a:solidFill>
                <a:latin typeface="Times New Roman" panose="02020603050405020304" pitchFamily="18" charset="0"/>
                <a:cs typeface="Times New Roman" panose="02020603050405020304" pitchFamily="18" charset="0"/>
              </a:rPr>
              <a:t> разряды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шығындарын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жазу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үздіксіз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жүргізіледі</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9361642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873864642"/>
              </p:ext>
            </p:extLst>
          </p:nvPr>
        </p:nvGraphicFramePr>
        <p:xfrm>
          <a:off x="827584" y="980728"/>
          <a:ext cx="7488831" cy="5503680"/>
        </p:xfrm>
        <a:graphic>
          <a:graphicData uri="http://schemas.openxmlformats.org/drawingml/2006/table">
            <a:tbl>
              <a:tblPr firstRow="1" firstCol="1" lastRow="1" lastCol="1" bandRow="1" bandCol="1">
                <a:tableStyleId>{72833802-FEF1-4C79-8D5D-14CF1EAF98D9}</a:tableStyleId>
              </a:tblPr>
              <a:tblGrid>
                <a:gridCol w="895404"/>
                <a:gridCol w="2100129"/>
                <a:gridCol w="1497766"/>
                <a:gridCol w="1497766"/>
                <a:gridCol w="1497766"/>
              </a:tblGrid>
              <a:tr h="458256">
                <a:tc>
                  <a:txBody>
                    <a:bodyPr/>
                    <a:lstStyle/>
                    <a:p>
                      <a:pPr>
                        <a:lnSpc>
                          <a:spcPct val="115000"/>
                        </a:lnSpc>
                        <a:spcAft>
                          <a:spcPts val="0"/>
                        </a:spcAft>
                      </a:pPr>
                      <a:r>
                        <a:rPr lang="kk-KZ" sz="16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dirty="0">
                          <a:effectLst/>
                          <a:latin typeface="Times New Roman" panose="02020603050405020304" pitchFamily="18" charset="0"/>
                          <a:cs typeface="Times New Roman" panose="02020603050405020304" pitchFamily="18" charset="0"/>
                        </a:rPr>
                        <a:t>Не бақыланады</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Ағымдағы уақыт</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Ұзатқтығы </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Индексі </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474219">
                <a:tc>
                  <a:txBody>
                    <a:bodyPr/>
                    <a:lstStyle/>
                    <a:p>
                      <a:pPr>
                        <a:lnSpc>
                          <a:spcPct val="115000"/>
                        </a:lnSpc>
                        <a:spcAft>
                          <a:spcPts val="0"/>
                        </a:spcAft>
                      </a:pPr>
                      <a:r>
                        <a:rPr lang="kk-KZ" sz="1600" dirty="0">
                          <a:effectLst/>
                          <a:latin typeface="Times New Roman" panose="02020603050405020304" pitchFamily="18" charset="0"/>
                          <a:cs typeface="Times New Roman" panose="02020603050405020304" pitchFamily="18" charset="0"/>
                        </a:rPr>
                        <a:t>1</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dirty="0">
                          <a:effectLst/>
                          <a:latin typeface="Times New Roman" panose="02020603050405020304" pitchFamily="18" charset="0"/>
                          <a:cs typeface="Times New Roman" panose="02020603050405020304" pitchFamily="18" charset="0"/>
                        </a:rPr>
                        <a:t>Жұмыстың басталуы</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8:00</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458342">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2</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dirty="0">
                          <a:effectLst/>
                          <a:latin typeface="Times New Roman" panose="02020603050405020304" pitchFamily="18" charset="0"/>
                          <a:cs typeface="Times New Roman" panose="02020603050405020304" pitchFamily="18" charset="0"/>
                        </a:rPr>
                        <a:t>Жұмысқа кешігу</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8:15</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15</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ПП</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237111">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3</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dirty="0">
                          <a:effectLst/>
                          <a:latin typeface="Times New Roman" panose="02020603050405020304" pitchFamily="18" charset="0"/>
                          <a:cs typeface="Times New Roman" panose="02020603050405020304" pitchFamily="18" charset="0"/>
                        </a:rPr>
                        <a:t>Құралдар алу</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8:25</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10</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ПЗ</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474219">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4</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dirty="0">
                          <a:effectLst/>
                          <a:latin typeface="Times New Roman" panose="02020603050405020304" pitchFamily="18" charset="0"/>
                          <a:cs typeface="Times New Roman" panose="02020603050405020304" pitchFamily="18" charset="0"/>
                        </a:rPr>
                        <a:t>Үзіліс-шикізат жоқ</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8:30</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5</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ПО</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237111">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5</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dirty="0">
                          <a:effectLst/>
                          <a:latin typeface="Times New Roman" panose="02020603050405020304" pitchFamily="18" charset="0"/>
                          <a:cs typeface="Times New Roman" panose="02020603050405020304" pitchFamily="18" charset="0"/>
                        </a:rPr>
                        <a:t>Негізгі жұмыс </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9:20</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50</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ОП</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237111">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6</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Бос әңгімелесу</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9:30</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10</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ПП</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711331">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7</a:t>
                      </a:r>
                      <a:endParaRPr lang="ru-RU" sz="1400">
                        <a:effectLst/>
                        <a:latin typeface="Times New Roman" panose="02020603050405020304" pitchFamily="18" charset="0"/>
                        <a:cs typeface="Times New Roman" panose="02020603050405020304" pitchFamily="18" charset="0"/>
                      </a:endParaRPr>
                    </a:p>
                    <a:p>
                      <a:pPr>
                        <a:lnSpc>
                          <a:spcPct val="115000"/>
                        </a:lnSpc>
                        <a:spcAft>
                          <a:spcPts val="0"/>
                        </a:spcAft>
                      </a:pPr>
                      <a:r>
                        <a:rPr lang="kk-KZ" sz="16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Негізгі жұмыс</a:t>
                      </a:r>
                      <a:endParaRPr lang="ru-RU" sz="1400">
                        <a:effectLst/>
                        <a:latin typeface="Times New Roman" panose="02020603050405020304" pitchFamily="18" charset="0"/>
                        <a:cs typeface="Times New Roman" panose="02020603050405020304" pitchFamily="18" charset="0"/>
                      </a:endParaRPr>
                    </a:p>
                    <a:p>
                      <a:pPr>
                        <a:lnSpc>
                          <a:spcPct val="115000"/>
                        </a:lnSpc>
                        <a:spcAft>
                          <a:spcPts val="0"/>
                        </a:spcAft>
                      </a:pPr>
                      <a:r>
                        <a:rPr lang="kk-KZ" sz="16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10:15</a:t>
                      </a:r>
                      <a:endParaRPr lang="ru-RU" sz="1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45</a:t>
                      </a:r>
                      <a:endParaRPr lang="ru-RU" sz="1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ОП</a:t>
                      </a:r>
                      <a:endParaRPr lang="ru-RU" sz="140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237111">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8</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Негізгі жұмыс</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17:40</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ОП</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474219">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9</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Құралдарды өткізу</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17:45</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5</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ПЗ</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r>
              <a:tr h="474219">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10</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Жұмыс орнын жинау</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17:50</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5</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ПЗ</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r>
              <a:tr h="474219">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11</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Жұмыстан ерте қайту</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17:55</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5</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ПП</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r>
              <a:tr h="237111">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12</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nSpc>
                          <a:spcPct val="115000"/>
                        </a:lnSpc>
                        <a:spcAft>
                          <a:spcPts val="0"/>
                        </a:spcAft>
                      </a:pPr>
                      <a:r>
                        <a:rPr lang="kk-KZ" sz="1600">
                          <a:effectLst/>
                          <a:latin typeface="Times New Roman" panose="02020603050405020304" pitchFamily="18" charset="0"/>
                          <a:cs typeface="Times New Roman" panose="02020603050405020304" pitchFamily="18" charset="0"/>
                        </a:rPr>
                        <a:t>Жұмыс аяғы</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18:00</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a:effectLst/>
                          <a:latin typeface="Times New Roman" panose="02020603050405020304" pitchFamily="18" charset="0"/>
                          <a:cs typeface="Times New Roman" panose="02020603050405020304" pitchFamily="18" charset="0"/>
                        </a:rPr>
                        <a:t>-</a:t>
                      </a:r>
                      <a:endParaRPr lang="ru-RU" sz="1400">
                        <a:effectLst/>
                        <a:latin typeface="Times New Roman" panose="02020603050405020304" pitchFamily="18" charset="0"/>
                        <a:ea typeface="Times New Roman"/>
                        <a:cs typeface="Times New Roman" panose="02020603050405020304" pitchFamily="18" charset="0"/>
                      </a:endParaRPr>
                    </a:p>
                  </a:txBody>
                  <a:tcPr marL="57202" marR="57202" marT="0" marB="0"/>
                </a:tc>
                <a:tc>
                  <a:txBody>
                    <a:bodyPr/>
                    <a:lstStyle/>
                    <a:p>
                      <a:pPr algn="ctr">
                        <a:lnSpc>
                          <a:spcPct val="115000"/>
                        </a:lnSpc>
                        <a:spcAft>
                          <a:spcPts val="0"/>
                        </a:spcAft>
                      </a:pPr>
                      <a:r>
                        <a:rPr lang="kk-KZ" sz="16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Times New Roman"/>
                        <a:cs typeface="Times New Roman" panose="02020603050405020304" pitchFamily="18" charset="0"/>
                      </a:endParaRPr>
                    </a:p>
                  </a:txBody>
                  <a:tcPr marL="57202" marR="57202" marT="0" marB="0"/>
                </a:tc>
              </a:tr>
            </a:tbl>
          </a:graphicData>
        </a:graphic>
      </p:graphicFrame>
    </p:spTree>
    <p:extLst>
      <p:ext uri="{BB962C8B-B14F-4D97-AF65-F5344CB8AC3E}">
        <p14:creationId xmlns:p14="http://schemas.microsoft.com/office/powerpoint/2010/main" xmlns="" val="31470559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1820333559"/>
              </p:ext>
            </p:extLst>
          </p:nvPr>
        </p:nvGraphicFramePr>
        <p:xfrm>
          <a:off x="1042988" y="3131883"/>
          <a:ext cx="6777036" cy="1892808"/>
        </p:xfrm>
        <a:graphic>
          <a:graphicData uri="http://schemas.openxmlformats.org/drawingml/2006/table">
            <a:tbl>
              <a:tblPr firstRow="1" firstCol="1" lastRow="1" lastCol="1" bandRow="1" bandCol="1">
                <a:tableStyleId>{5DA37D80-6434-44D0-A028-1B22A696006F}</a:tableStyleId>
              </a:tblPr>
              <a:tblGrid>
                <a:gridCol w="2259012"/>
                <a:gridCol w="2259012"/>
                <a:gridCol w="2259012"/>
              </a:tblGrid>
              <a:tr h="0">
                <a:tc>
                  <a:txBody>
                    <a:bodyPr/>
                    <a:lstStyle/>
                    <a:p>
                      <a:pPr>
                        <a:lnSpc>
                          <a:spcPct val="115000"/>
                        </a:lnSpc>
                        <a:spcAft>
                          <a:spcPts val="0"/>
                        </a:spcAft>
                      </a:pPr>
                      <a:r>
                        <a:rPr lang="kk-KZ" sz="1200">
                          <a:effectLst/>
                        </a:rPr>
                        <a:t>Жұмыс уақыты элементтері</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Іс жүзінде</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dirty="0">
                          <a:effectLst/>
                        </a:rPr>
                        <a:t>Нормативті </a:t>
                      </a:r>
                      <a:endParaRPr lang="ru-RU" sz="1100" dirty="0">
                        <a:effectLst/>
                      </a:endParaRPr>
                    </a:p>
                    <a:p>
                      <a:pPr>
                        <a:lnSpc>
                          <a:spcPct val="115000"/>
                        </a:lnSpc>
                        <a:spcAft>
                          <a:spcPts val="0"/>
                        </a:spcAft>
                      </a:pPr>
                      <a:r>
                        <a:rPr lang="kk-KZ" sz="1200" dirty="0">
                          <a:effectLst/>
                        </a:rPr>
                        <a:t> </a:t>
                      </a:r>
                      <a:endParaRPr lang="ru-RU" sz="1100" dirty="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kk-KZ" sz="1200">
                          <a:effectLst/>
                        </a:rPr>
                        <a:t>ОП</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265</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405</a:t>
                      </a:r>
                      <a:endParaRPr lang="ru-RU"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kk-KZ" sz="1200">
                          <a:effectLst/>
                        </a:rPr>
                        <a:t>ПЗ</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20</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15</a:t>
                      </a:r>
                      <a:endParaRPr lang="ru-RU"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kk-KZ" sz="1200">
                          <a:effectLst/>
                        </a:rPr>
                        <a:t>ОБС</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20</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20</a:t>
                      </a:r>
                      <a:endParaRPr lang="ru-RU"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kk-KZ" sz="1200">
                          <a:effectLst/>
                        </a:rPr>
                        <a:t>Д</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40</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30</a:t>
                      </a:r>
                      <a:endParaRPr lang="ru-RU"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kk-KZ" sz="1200">
                          <a:effectLst/>
                        </a:rPr>
                        <a:t>ЛН</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20</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10</a:t>
                      </a:r>
                      <a:endParaRPr lang="ru-RU"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kk-KZ" sz="1200">
                          <a:effectLst/>
                        </a:rPr>
                        <a:t>ПО</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45</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a:t>
                      </a:r>
                      <a:endParaRPr lang="ru-RU"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kk-KZ" sz="1200">
                          <a:effectLst/>
                        </a:rPr>
                        <a:t>ПП</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a:effectLst/>
                        </a:rPr>
                        <a:t>70</a:t>
                      </a:r>
                      <a:endParaRPr lang="ru-RU" sz="1100">
                        <a:effectLst/>
                        <a:latin typeface="Calibri"/>
                        <a:ea typeface="Times New Roman"/>
                        <a:cs typeface="Times New Roman"/>
                      </a:endParaRPr>
                    </a:p>
                  </a:txBody>
                  <a:tcPr marL="68580" marR="68580" marT="0" marB="0"/>
                </a:tc>
                <a:tc>
                  <a:txBody>
                    <a:bodyPr/>
                    <a:lstStyle/>
                    <a:p>
                      <a:pPr>
                        <a:lnSpc>
                          <a:spcPct val="115000"/>
                        </a:lnSpc>
                        <a:spcAft>
                          <a:spcPts val="0"/>
                        </a:spcAft>
                      </a:pPr>
                      <a:r>
                        <a:rPr lang="kk-KZ" sz="1200" dirty="0">
                          <a:effectLst/>
                        </a:rPr>
                        <a:t>-</a:t>
                      </a:r>
                      <a:endParaRPr lang="ru-RU" sz="1100" dirty="0">
                        <a:effectLst/>
                        <a:latin typeface="Calibri"/>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1042662" y="2268430"/>
            <a:ext cx="6768752"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Жұмысшының жұмыс уақыты балансы</a:t>
            </a:r>
            <a:r>
              <a:rPr kumimoji="0" lang="kk-KZ" alt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kk-KZ" alt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5880" y="446719"/>
            <a:ext cx="2566987" cy="865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45325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1844824"/>
            <a:ext cx="7562849" cy="39604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5880" y="446719"/>
            <a:ext cx="2566987" cy="865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91660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3608" y="980728"/>
            <a:ext cx="7106005" cy="48517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84168" y="5589240"/>
            <a:ext cx="2566987" cy="865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782085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2733025923"/>
              </p:ext>
            </p:extLst>
          </p:nvPr>
        </p:nvGraphicFramePr>
        <p:xfrm>
          <a:off x="611558" y="1841189"/>
          <a:ext cx="7704857" cy="848138"/>
        </p:xfrm>
        <a:graphic>
          <a:graphicData uri="http://schemas.openxmlformats.org/drawingml/2006/table">
            <a:tbl>
              <a:tblPr firstRow="1" firstCol="1" lastRow="1" lastCol="1" bandRow="1" bandCol="1"/>
              <a:tblGrid>
                <a:gridCol w="1368154"/>
                <a:gridCol w="504056"/>
                <a:gridCol w="576064"/>
                <a:gridCol w="648072"/>
                <a:gridCol w="593440"/>
                <a:gridCol w="683102"/>
                <a:gridCol w="692713"/>
                <a:gridCol w="659444"/>
                <a:gridCol w="659444"/>
                <a:gridCol w="660184"/>
                <a:gridCol w="660184"/>
              </a:tblGrid>
              <a:tr h="318913">
                <a:tc>
                  <a:txBody>
                    <a:bodyPr/>
                    <a:lstStyle/>
                    <a:p>
                      <a:pPr algn="just">
                        <a:lnSpc>
                          <a:spcPct val="115000"/>
                        </a:lnSpc>
                        <a:spcAft>
                          <a:spcPts val="0"/>
                        </a:spcAft>
                      </a:pPr>
                      <a:r>
                        <a:rPr lang="kk-KZ" sz="1200" dirty="0" smtClean="0">
                          <a:effectLst/>
                          <a:latin typeface="Times New Roman"/>
                          <a:ea typeface="Times New Roman"/>
                          <a:cs typeface="Times New Roman"/>
                        </a:rPr>
                        <a:t>Моменттер</a:t>
                      </a:r>
                      <a:r>
                        <a:rPr lang="ru-RU" sz="1100" baseline="0" dirty="0" smtClean="0">
                          <a:effectLst/>
                          <a:latin typeface="Calibri"/>
                          <a:ea typeface="Times New Roman"/>
                          <a:cs typeface="Times New Roman"/>
                        </a:rPr>
                        <a:t> </a:t>
                      </a:r>
                      <a:r>
                        <a:rPr lang="kk-KZ" sz="1200" dirty="0" smtClean="0">
                          <a:effectLst/>
                          <a:latin typeface="Times New Roman"/>
                          <a:ea typeface="Times New Roman"/>
                          <a:cs typeface="Times New Roman"/>
                        </a:rPr>
                        <a:t>саны</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1</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2</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effectLst/>
                          <a:latin typeface="Times New Roman"/>
                          <a:ea typeface="Times New Roman"/>
                          <a:cs typeface="Times New Roman"/>
                        </a:rPr>
                        <a:t>3</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effectLst/>
                          <a:latin typeface="Times New Roman"/>
                          <a:ea typeface="Times New Roman"/>
                          <a:cs typeface="Times New Roman"/>
                        </a:rPr>
                        <a:t>4</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5</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6</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7</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8</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9</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10</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13">
                <a:tc>
                  <a:txBody>
                    <a:bodyPr/>
                    <a:lstStyle/>
                    <a:p>
                      <a:pPr algn="just">
                        <a:lnSpc>
                          <a:spcPct val="115000"/>
                        </a:lnSpc>
                        <a:spcAft>
                          <a:spcPts val="0"/>
                        </a:spcAft>
                      </a:pPr>
                      <a:r>
                        <a:rPr lang="kk-KZ" sz="1200" dirty="0" smtClean="0">
                          <a:effectLst/>
                          <a:latin typeface="Times New Roman"/>
                          <a:ea typeface="Times New Roman"/>
                          <a:cs typeface="Times New Roman"/>
                        </a:rPr>
                        <a:t>Шартты</a:t>
                      </a:r>
                      <a:r>
                        <a:rPr lang="kk-KZ" sz="1200" baseline="0" dirty="0" smtClean="0">
                          <a:effectLst/>
                          <a:latin typeface="Times New Roman"/>
                          <a:ea typeface="Times New Roman"/>
                          <a:cs typeface="Times New Roman"/>
                        </a:rPr>
                        <a:t> </a:t>
                      </a:r>
                      <a:r>
                        <a:rPr lang="kk-KZ" sz="1200" dirty="0" smtClean="0">
                          <a:effectLst/>
                          <a:latin typeface="Times New Roman"/>
                          <a:ea typeface="Times New Roman"/>
                          <a:cs typeface="Times New Roman"/>
                        </a:rPr>
                        <a:t>белгілері</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262">
                <a:tc>
                  <a:txBody>
                    <a:bodyPr/>
                    <a:lstStyle/>
                    <a:p>
                      <a:pPr algn="just">
                        <a:lnSpc>
                          <a:spcPct val="115000"/>
                        </a:lnSpc>
                        <a:spcAft>
                          <a:spcPts val="0"/>
                        </a:spcAft>
                      </a:pPr>
                      <a:r>
                        <a:rPr lang="kk-KZ" sz="1200">
                          <a:effectLst/>
                          <a:latin typeface="Times New Roman"/>
                          <a:ea typeface="Times New Roman"/>
                          <a:cs typeface="Times New Roman"/>
                        </a:rPr>
                        <a:t>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dirty="0">
                          <a:effectLst/>
                          <a:latin typeface="Times New Roman"/>
                          <a:ea typeface="Times New Roman"/>
                          <a:cs typeface="Times New Roman"/>
                        </a:rPr>
                        <a:t>::</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dirty="0">
                          <a:effectLst/>
                          <a:latin typeface="Times New Roman"/>
                          <a:ea typeface="Times New Roman"/>
                          <a:cs typeface="Times New Roman"/>
                        </a:rPr>
                        <a:t>::.</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b="1" dirty="0">
                          <a:effectLst/>
                          <a:latin typeface="Times New Roman"/>
                          <a:ea typeface="Times New Roman"/>
                          <a:cs typeface="Times New Roman"/>
                        </a:rPr>
                        <a:t>:::::</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4043345756"/>
              </p:ext>
            </p:extLst>
          </p:nvPr>
        </p:nvGraphicFramePr>
        <p:xfrm>
          <a:off x="1227012" y="3487939"/>
          <a:ext cx="6617970" cy="1892808"/>
        </p:xfrm>
        <a:graphic>
          <a:graphicData uri="http://schemas.openxmlformats.org/drawingml/2006/table">
            <a:tbl>
              <a:tblPr firstRow="1" firstCol="1" lastRow="1" lastCol="1" bandRow="1" bandCol="1"/>
              <a:tblGrid>
                <a:gridCol w="1654175"/>
                <a:gridCol w="1654175"/>
                <a:gridCol w="1654810"/>
                <a:gridCol w="1654810"/>
              </a:tblGrid>
              <a:tr h="0">
                <a:tc>
                  <a:txBody>
                    <a:bodyPr/>
                    <a:lstStyle/>
                    <a:p>
                      <a:pPr algn="just">
                        <a:lnSpc>
                          <a:spcPct val="115000"/>
                        </a:lnSpc>
                        <a:spcAft>
                          <a:spcPts val="0"/>
                        </a:spcAft>
                      </a:pPr>
                      <a:r>
                        <a:rPr lang="kk-KZ" sz="1200" dirty="0">
                          <a:effectLst/>
                          <a:latin typeface="Times New Roman"/>
                          <a:ea typeface="Times New Roman"/>
                          <a:cs typeface="Times New Roman"/>
                        </a:rPr>
                        <a:t>жұмыс уақыты шығындарының түрлері</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effectLst/>
                          <a:latin typeface="Times New Roman"/>
                          <a:ea typeface="Times New Roman"/>
                          <a:cs typeface="Times New Roman"/>
                        </a:rPr>
                        <a:t>байқау нәтижелерін белгілеу</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effectLst/>
                          <a:latin typeface="Times New Roman"/>
                          <a:ea typeface="Times New Roman"/>
                          <a:cs typeface="Times New Roman"/>
                        </a:rPr>
                        <a:t>байқау моменттерінің саны</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жұмыс уақыты шығындарының %</a:t>
                      </a:r>
                      <a:endParaRPr lang="ru-RU" sz="1100">
                        <a:effectLst/>
                        <a:latin typeface="Calibri"/>
                        <a:ea typeface="Times New Roman"/>
                        <a:cs typeface="Times New Roman"/>
                      </a:endParaRPr>
                    </a:p>
                    <a:p>
                      <a:pPr algn="just">
                        <a:lnSpc>
                          <a:spcPct val="115000"/>
                        </a:lnSpc>
                        <a:spcAft>
                          <a:spcPts val="0"/>
                        </a:spcAft>
                      </a:pPr>
                      <a:r>
                        <a:rPr lang="kk-KZ" sz="1200">
                          <a:effectLst/>
                          <a:latin typeface="Times New Roman"/>
                          <a:ea typeface="Times New Roman"/>
                          <a:cs typeface="Times New Roman"/>
                        </a:rPr>
                        <a:t>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kk-KZ" sz="1200">
                          <a:effectLst/>
                          <a:latin typeface="Times New Roman"/>
                          <a:ea typeface="Times New Roman"/>
                          <a:cs typeface="Times New Roman"/>
                        </a:rPr>
                        <a:t>ПЗ</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12</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kk-KZ" sz="1200">
                          <a:effectLst/>
                          <a:latin typeface="Times New Roman"/>
                          <a:ea typeface="Times New Roman"/>
                          <a:cs typeface="Times New Roman"/>
                        </a:rPr>
                        <a:t>ОП</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248</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kk-KZ" sz="1200">
                          <a:effectLst/>
                          <a:latin typeface="Times New Roman"/>
                          <a:ea typeface="Times New Roman"/>
                          <a:cs typeface="Times New Roman"/>
                        </a:rPr>
                        <a:t>ОБС</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7</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kk-KZ" sz="1200">
                          <a:effectLst/>
                          <a:latin typeface="Times New Roman"/>
                          <a:ea typeface="Times New Roman"/>
                          <a:cs typeface="Times New Roman"/>
                        </a:rPr>
                        <a:t>ОТД</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13</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kk-KZ" sz="1200">
                          <a:effectLst/>
                          <a:latin typeface="Times New Roman"/>
                          <a:ea typeface="Times New Roman"/>
                          <a:cs typeface="Times New Roman"/>
                        </a:rPr>
                        <a:t>ПО</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30</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kk-KZ" sz="1200">
                          <a:effectLst/>
                          <a:latin typeface="Times New Roman"/>
                          <a:ea typeface="Times New Roman"/>
                          <a:cs typeface="Times New Roman"/>
                        </a:rPr>
                        <a:t>Жалпы</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a:effectLst/>
                          <a:latin typeface="Times New Roman"/>
                          <a:ea typeface="Times New Roman"/>
                          <a:cs typeface="Times New Roman"/>
                        </a:rPr>
                        <a:t>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effectLst/>
                          <a:latin typeface="Times New Roman"/>
                          <a:ea typeface="Times New Roman"/>
                          <a:cs typeface="Times New Roman"/>
                        </a:rPr>
                        <a:t>310</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200" dirty="0">
                          <a:effectLst/>
                          <a:latin typeface="Times New Roman"/>
                          <a:ea typeface="Times New Roman"/>
                          <a:cs typeface="Times New Roman"/>
                        </a:rPr>
                        <a:t> </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1"/>
          <p:cNvSpPr>
            <a:spLocks noChangeArrowheads="1"/>
          </p:cNvSpPr>
          <p:nvPr/>
        </p:nvSpPr>
        <p:spPr bwMode="auto">
          <a:xfrm>
            <a:off x="467545" y="983487"/>
            <a:ext cx="8136904" cy="7386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03225"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228600" algn="l" defTabSz="914400" rtl="0" eaLnBrk="1" fontAlgn="base" latinLnBrk="0" hangingPunct="1">
              <a:lnSpc>
                <a:spcPct val="100000"/>
              </a:lnSpc>
              <a:spcBef>
                <a:spcPct val="0"/>
              </a:spcBef>
              <a:spcAft>
                <a:spcPct val="0"/>
              </a:spcAft>
              <a:buClrTx/>
              <a:buSzTx/>
              <a:buFontTx/>
              <a:buNone/>
              <a:tabLst/>
            </a:pPr>
            <a:r>
              <a:rPr kumimoji="0" lang="kk-KZ" altLang="ru-RU"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Лезде байқау әдісімен </a:t>
            </a:r>
            <a:r>
              <a:rPr kumimoji="0" lang="kk-KZ" alt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жұмыс уақытын фотографиялау жұмысшылардың үлкен тобының жұмыс уақытын пайдалануын зерттеуге қолданылады. Лезде байқау әдісінде жұмыс орындарын алдын ала белгілі маршрутпен аралап, жұмысшының сол уақытта немен айналысып жатқанын белгілеп отырады.</a:t>
            </a:r>
            <a:endParaRPr kumimoji="0" lang="ru-RU" altLang="ru-RU" sz="9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Прямоугольник 6"/>
          <p:cNvSpPr/>
          <p:nvPr/>
        </p:nvSpPr>
        <p:spPr>
          <a:xfrm>
            <a:off x="411530" y="2708920"/>
            <a:ext cx="8136903" cy="738664"/>
          </a:xfrm>
          <a:prstGeom prst="rect">
            <a:avLst/>
          </a:prstGeom>
        </p:spPr>
        <p:txBody>
          <a:bodyPr wrap="square">
            <a:spAutoFit/>
          </a:bodyPr>
          <a:lstStyle/>
          <a:p>
            <a:pPr lvl="0" indent="403225" eaLnBrk="0" fontAlgn="base" hangingPunct="0">
              <a:spcBef>
                <a:spcPct val="0"/>
              </a:spcBef>
              <a:spcAft>
                <a:spcPct val="0"/>
              </a:spcAft>
            </a:pPr>
            <a:r>
              <a:rPr lang="kk-KZ" altLang="ru-RU" sz="1400" dirty="0">
                <a:solidFill>
                  <a:prstClr val="black"/>
                </a:solidFill>
                <a:latin typeface="Times New Roman" pitchFamily="18" charset="0"/>
                <a:ea typeface="Times New Roman" pitchFamily="18" charset="0"/>
                <a:cs typeface="Times New Roman" pitchFamily="18" charset="0"/>
              </a:rPr>
              <a:t>Байқау нәтижелерін талдағанда </a:t>
            </a:r>
            <a:r>
              <a:rPr lang="kk-KZ" altLang="ru-RU" sz="1400" i="1" dirty="0">
                <a:solidFill>
                  <a:srgbClr val="92D050"/>
                </a:solidFill>
                <a:latin typeface="Times New Roman" pitchFamily="18" charset="0"/>
                <a:ea typeface="Times New Roman" pitchFamily="18" charset="0"/>
                <a:cs typeface="Times New Roman" pitchFamily="18" charset="0"/>
              </a:rPr>
              <a:t>моменттер санын </a:t>
            </a:r>
            <a:r>
              <a:rPr lang="kk-KZ" altLang="ru-RU" sz="1400" i="1" dirty="0">
                <a:latin typeface="Times New Roman" pitchFamily="18" charset="0"/>
                <a:ea typeface="Times New Roman" pitchFamily="18" charset="0"/>
                <a:cs typeface="Times New Roman" pitchFamily="18" charset="0"/>
              </a:rPr>
              <a:t>жұмыс уақыты шығындарын </a:t>
            </a:r>
            <a:r>
              <a:rPr lang="kk-KZ" altLang="ru-RU" sz="1400" dirty="0">
                <a:solidFill>
                  <a:prstClr val="black"/>
                </a:solidFill>
                <a:latin typeface="Times New Roman" pitchFamily="18" charset="0"/>
                <a:ea typeface="Times New Roman" pitchFamily="18" charset="0"/>
                <a:cs typeface="Times New Roman" pitchFamily="18" charset="0"/>
              </a:rPr>
              <a:t>әрбір категориясы бойынша санап, олардың барлығын қосып, моменттердің жалпы санынан әрқайсысының </a:t>
            </a:r>
            <a:r>
              <a:rPr lang="kk-KZ" altLang="ru-RU" sz="1400" i="1" dirty="0">
                <a:solidFill>
                  <a:srgbClr val="92D050"/>
                </a:solidFill>
                <a:latin typeface="Times New Roman" pitchFamily="18" charset="0"/>
                <a:ea typeface="Times New Roman" pitchFamily="18" charset="0"/>
                <a:cs typeface="Times New Roman" pitchFamily="18" charset="0"/>
              </a:rPr>
              <a:t>проценттік қатынасын </a:t>
            </a:r>
            <a:r>
              <a:rPr lang="kk-KZ" altLang="ru-RU" sz="1400" dirty="0">
                <a:solidFill>
                  <a:prstClr val="black"/>
                </a:solidFill>
                <a:latin typeface="Times New Roman" pitchFamily="18" charset="0"/>
                <a:ea typeface="Times New Roman" pitchFamily="18" charset="0"/>
                <a:cs typeface="Times New Roman" pitchFamily="18" charset="0"/>
              </a:rPr>
              <a:t>анықтайды.</a:t>
            </a:r>
            <a:endParaRPr lang="ru-RU" altLang="ru-RU" sz="900" dirty="0">
              <a:solidFill>
                <a:prstClr val="black"/>
              </a:solidFill>
              <a:latin typeface="Arial" pitchFamily="34" charset="0"/>
              <a:cs typeface="Arial" pitchFamily="34" charset="0"/>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94082" y="5517232"/>
            <a:ext cx="5737225" cy="66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134491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2172120197"/>
              </p:ext>
            </p:extLst>
          </p:nvPr>
        </p:nvGraphicFramePr>
        <p:xfrm>
          <a:off x="1241386" y="3789040"/>
          <a:ext cx="6905862" cy="1676693"/>
        </p:xfrm>
        <a:graphic>
          <a:graphicData uri="http://schemas.openxmlformats.org/drawingml/2006/table">
            <a:tbl>
              <a:tblPr firstRow="1" firstCol="1" lastRow="1" lastCol="1" bandRow="1" bandCol="1">
                <a:tableStyleId>{5C22544A-7EE6-4342-B048-85BDC9FD1C3A}</a:tableStyleId>
              </a:tblPr>
              <a:tblGrid>
                <a:gridCol w="1726134"/>
                <a:gridCol w="1726134"/>
                <a:gridCol w="1726797"/>
                <a:gridCol w="1726797"/>
              </a:tblGrid>
              <a:tr h="675251">
                <a:tc>
                  <a:txBody>
                    <a:bodyPr/>
                    <a:lstStyle/>
                    <a:p>
                      <a:pPr algn="just">
                        <a:lnSpc>
                          <a:spcPct val="115000"/>
                        </a:lnSpc>
                        <a:spcAft>
                          <a:spcPts val="0"/>
                        </a:spcAft>
                      </a:pPr>
                      <a:r>
                        <a:rPr lang="kk-KZ" sz="1200" dirty="0">
                          <a:effectLst/>
                        </a:rPr>
                        <a:t>Үзілістер себебі.</a:t>
                      </a:r>
                      <a:endParaRPr lang="ru-RU" sz="1100" dirty="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kk-KZ" sz="1200">
                          <a:effectLst/>
                        </a:rPr>
                        <a:t>Басталуы.</a:t>
                      </a:r>
                      <a:endParaRPr lang="ru-RU" sz="110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kk-KZ" sz="1200" dirty="0">
                          <a:effectLst/>
                        </a:rPr>
                        <a:t>Аяқталуы.</a:t>
                      </a:r>
                      <a:endParaRPr lang="ru-RU" sz="1100" dirty="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kk-KZ" sz="1200">
                          <a:effectLst/>
                        </a:rPr>
                        <a:t>Ұзақтығы.</a:t>
                      </a:r>
                      <a:endParaRPr lang="ru-RU" sz="1100">
                        <a:effectLst/>
                      </a:endParaRPr>
                    </a:p>
                    <a:p>
                      <a:pPr algn="just">
                        <a:lnSpc>
                          <a:spcPct val="115000"/>
                        </a:lnSpc>
                        <a:spcAft>
                          <a:spcPts val="0"/>
                        </a:spcAft>
                      </a:pPr>
                      <a:r>
                        <a:rPr lang="kk-KZ" sz="1200">
                          <a:effectLst/>
                        </a:rPr>
                        <a:t> </a:t>
                      </a:r>
                      <a:endParaRPr lang="ru-RU" sz="1100">
                        <a:effectLst/>
                        <a:latin typeface="Calibri"/>
                        <a:ea typeface="Times New Roman"/>
                        <a:cs typeface="Times New Roman"/>
                      </a:endParaRPr>
                    </a:p>
                  </a:txBody>
                  <a:tcPr marL="68580" marR="68580" marT="0" marB="0"/>
                </a:tc>
              </a:tr>
              <a:tr h="675251">
                <a:tc>
                  <a:txBody>
                    <a:bodyPr/>
                    <a:lstStyle/>
                    <a:p>
                      <a:pPr algn="just">
                        <a:lnSpc>
                          <a:spcPct val="115000"/>
                        </a:lnSpc>
                        <a:spcAft>
                          <a:spcPts val="0"/>
                        </a:spcAft>
                      </a:pPr>
                      <a:r>
                        <a:rPr lang="kk-KZ" sz="1200">
                          <a:effectLst/>
                        </a:rPr>
                        <a:t>фарштың берілуін күту</a:t>
                      </a:r>
                      <a:endParaRPr lang="ru-RU" sz="110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kk-KZ" sz="1200" dirty="0">
                          <a:effectLst/>
                        </a:rPr>
                        <a:t>9:15	ч/мин</a:t>
                      </a:r>
                      <a:endParaRPr lang="ru-RU" sz="1100" dirty="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kk-KZ" sz="1200">
                          <a:effectLst/>
                        </a:rPr>
                        <a:t>9:33	ч/мин</a:t>
                      </a:r>
                      <a:endParaRPr lang="ru-RU" sz="110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kk-KZ" sz="1200">
                          <a:effectLst/>
                        </a:rPr>
                        <a:t>-:18 ч/мин</a:t>
                      </a:r>
                      <a:endParaRPr lang="ru-RU" sz="1100">
                        <a:effectLst/>
                      </a:endParaRPr>
                    </a:p>
                    <a:p>
                      <a:pPr algn="just">
                        <a:lnSpc>
                          <a:spcPct val="115000"/>
                        </a:lnSpc>
                        <a:spcAft>
                          <a:spcPts val="0"/>
                        </a:spcAft>
                      </a:pPr>
                      <a:r>
                        <a:rPr lang="kk-KZ" sz="1200">
                          <a:effectLst/>
                        </a:rPr>
                        <a:t> </a:t>
                      </a:r>
                      <a:endParaRPr lang="ru-RU" sz="1100">
                        <a:effectLst/>
                        <a:latin typeface="Calibri"/>
                        <a:ea typeface="Times New Roman"/>
                        <a:cs typeface="Times New Roman"/>
                      </a:endParaRPr>
                    </a:p>
                  </a:txBody>
                  <a:tcPr marL="68580" marR="68580" marT="0" marB="0"/>
                </a:tc>
              </a:tr>
              <a:tr h="326191">
                <a:tc>
                  <a:txBody>
                    <a:bodyPr/>
                    <a:lstStyle/>
                    <a:p>
                      <a:pPr algn="just">
                        <a:lnSpc>
                          <a:spcPct val="115000"/>
                        </a:lnSpc>
                        <a:spcAft>
                          <a:spcPts val="0"/>
                        </a:spcAft>
                      </a:pPr>
                      <a:r>
                        <a:rPr lang="kk-KZ" sz="1200">
                          <a:effectLst/>
                        </a:rPr>
                        <a:t>арбаны күту</a:t>
                      </a:r>
                      <a:endParaRPr lang="ru-RU" sz="110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kk-KZ" sz="1200" dirty="0">
                          <a:effectLst/>
                        </a:rPr>
                        <a:t>13:10 ч/мин</a:t>
                      </a:r>
                      <a:endParaRPr lang="ru-RU" sz="1100" dirty="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kk-KZ" sz="1200">
                          <a:effectLst/>
                        </a:rPr>
                        <a:t>13:20 ч/мин</a:t>
                      </a:r>
                      <a:endParaRPr lang="ru-RU" sz="1100">
                        <a:effectLst/>
                        <a:latin typeface="Calibri"/>
                        <a:ea typeface="Times New Roman"/>
                        <a:cs typeface="Times New Roman"/>
                      </a:endParaRPr>
                    </a:p>
                  </a:txBody>
                  <a:tcPr marL="68580" marR="68580" marT="0" marB="0"/>
                </a:tc>
                <a:tc>
                  <a:txBody>
                    <a:bodyPr/>
                    <a:lstStyle/>
                    <a:p>
                      <a:pPr algn="just">
                        <a:lnSpc>
                          <a:spcPct val="115000"/>
                        </a:lnSpc>
                        <a:spcAft>
                          <a:spcPts val="0"/>
                        </a:spcAft>
                      </a:pPr>
                      <a:r>
                        <a:rPr lang="kk-KZ" sz="1200" dirty="0">
                          <a:effectLst/>
                        </a:rPr>
                        <a:t>- 10 ч/мин</a:t>
                      </a:r>
                      <a:endParaRPr lang="ru-RU" sz="1100" dirty="0">
                        <a:effectLst/>
                        <a:latin typeface="Calibri"/>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1259632" y="1916832"/>
            <a:ext cx="6984776"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88925" algn="just" defTabSz="914400" rtl="0" eaLnBrk="1" fontAlgn="base" latinLnBrk="0" hangingPunct="1">
              <a:lnSpc>
                <a:spcPct val="100000"/>
              </a:lnSpc>
              <a:spcBef>
                <a:spcPct val="0"/>
              </a:spcBef>
              <a:spcAft>
                <a:spcPct val="0"/>
              </a:spcAft>
              <a:buClrTx/>
              <a:buSzTx/>
              <a:buFontTx/>
              <a:buNone/>
              <a:tabLst/>
            </a:pPr>
            <a:r>
              <a:rPr kumimoji="0" lang="kk-KZ" alt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Өзін өзі фотографиялау </a:t>
            </a:r>
            <a:r>
              <a:rPr kumimoji="0" lang="kk-KZ" alt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тек қана жұмыс уақыты шығындарымен олардың пайда болу себептері анықталады. Байқау қағазына орындаушы жұмыстағы үзілістердің басталуы мен аяқталуын, себептерін жазады. жұмыс уақыты шығындары жоюға өзінің ұсынысын жасайды.</a:t>
            </a:r>
            <a:endParaRPr kumimoji="0" lang="kk-KZ" altLang="ru-RU"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Picture 2" descr="ÐÐ¾Ð·Ð´ÑÑÐ½ÑÐ¹ ÑÐ°Ñ"/>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414737"/>
            <a:ext cx="923925" cy="1524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03415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608" y="1484784"/>
            <a:ext cx="6777317" cy="4608512"/>
          </a:xfrm>
        </p:spPr>
        <p:txBody>
          <a:bodyPr>
            <a:normAutofit fontScale="85000" lnSpcReduction="10000"/>
          </a:bodyPr>
          <a:lstStyle/>
          <a:p>
            <a:pPr>
              <a:buFont typeface="Wingdings" panose="05000000000000000000" pitchFamily="2" charset="2"/>
              <a:buChar char="v"/>
            </a:pPr>
            <a:r>
              <a:rPr lang="ru-RU" b="1" i="1" dirty="0">
                <a:latin typeface="Times New Roman" panose="02020603050405020304" pitchFamily="18" charset="0"/>
                <a:cs typeface="Times New Roman" panose="02020603050405020304" pitchFamily="18" charset="0"/>
              </a:rPr>
              <a:t>Хронометраж</a:t>
            </a:r>
            <a:r>
              <a:rPr lang="ru-RU" i="1" dirty="0">
                <a:latin typeface="Times New Roman" panose="02020603050405020304" pitchFamily="18" charset="0"/>
                <a:cs typeface="Times New Roman" panose="02020603050405020304" pitchFamily="18" charset="0"/>
              </a:rPr>
              <a:t>  - </a:t>
            </a:r>
            <a:r>
              <a:rPr lang="ru-RU" i="1" dirty="0" err="1">
                <a:latin typeface="Times New Roman" panose="02020603050405020304" pitchFamily="18" charset="0"/>
                <a:cs typeface="Times New Roman" panose="02020603050405020304" pitchFamily="18" charset="0"/>
              </a:rPr>
              <a:t>артық</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керек</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емес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шаршататын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өнімсіз</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қимыл</a:t>
            </a:r>
            <a:r>
              <a:rPr lang="ru-RU" i="1" dirty="0">
                <a:latin typeface="Times New Roman" panose="02020603050405020304" pitchFamily="18" charset="0"/>
                <a:cs typeface="Times New Roman" panose="02020603050405020304" pitchFamily="18" charset="0"/>
              </a:rPr>
              <a:t> – </a:t>
            </a:r>
            <a:r>
              <a:rPr lang="ru-RU" i="1" dirty="0" err="1">
                <a:latin typeface="Times New Roman" panose="02020603050405020304" pitchFamily="18" charset="0"/>
                <a:cs typeface="Times New Roman" panose="02020603050405020304" pitchFamily="18" charset="0"/>
              </a:rPr>
              <a:t>қозғалыс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әрекеттерді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анықтау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жою</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мақсатымен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операцияның</a:t>
            </a:r>
            <a:r>
              <a:rPr lang="ru-RU" i="1" dirty="0">
                <a:latin typeface="Times New Roman" panose="02020603050405020304" pitchFamily="18" charset="0"/>
                <a:cs typeface="Times New Roman" panose="02020603050405020304" pitchFamily="18" charset="0"/>
              </a:rPr>
              <a:t> цикл </a:t>
            </a:r>
            <a:r>
              <a:rPr lang="ru-RU" i="1" dirty="0" err="1">
                <a:latin typeface="Times New Roman" panose="02020603050405020304" pitchFamily="18" charset="0"/>
                <a:cs typeface="Times New Roman" panose="02020603050405020304" pitchFamily="18" charset="0"/>
              </a:rPr>
              <a:t>сайын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қайталанатын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элементтерін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өлшеу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байқау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арқылы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жұмыс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уақыты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шығындарын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зерттеу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әдісі</a:t>
            </a:r>
            <a:r>
              <a:rPr lang="ru-RU"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i="1" dirty="0">
                <a:latin typeface="Times New Roman" panose="02020603050405020304" pitchFamily="18" charset="0"/>
                <a:cs typeface="Times New Roman" panose="02020603050405020304" pitchFamily="18" charset="0"/>
              </a:rPr>
              <a:t>Хронометраж </a:t>
            </a:r>
            <a:r>
              <a:rPr lang="ru-RU" i="1" dirty="0" err="1">
                <a:latin typeface="Times New Roman" panose="02020603050405020304" pitchFamily="18" charset="0"/>
                <a:cs typeface="Times New Roman" panose="02020603050405020304" pitchFamily="18" charset="0"/>
              </a:rPr>
              <a:t>мақсаттары</a:t>
            </a:r>
            <a:r>
              <a:rPr lang="ru-RU" i="1" dirty="0">
                <a:latin typeface="Times New Roman" panose="02020603050405020304" pitchFamily="18" charset="0"/>
                <a:cs typeface="Times New Roman" panose="02020603050405020304" pitchFamily="18" charset="0"/>
              </a:rPr>
              <a:t>:</a:t>
            </a:r>
          </a:p>
          <a:p>
            <a:pPr marL="365760" lvl="1" indent="0">
              <a:buNone/>
            </a:pPr>
            <a:r>
              <a:rPr lang="ru-RU" sz="2000" b="1" dirty="0" smtClean="0">
                <a:solidFill>
                  <a:schemeClr val="tx1"/>
                </a:solidFill>
                <a:latin typeface="Times New Roman" panose="02020603050405020304" pitchFamily="18" charset="0"/>
                <a:cs typeface="Times New Roman" panose="02020603050405020304" pitchFamily="18" charset="0"/>
              </a:rPr>
              <a:t>1.еңбектің </a:t>
            </a:r>
            <a:r>
              <a:rPr lang="ru-RU" sz="2000" b="1" dirty="0" err="1">
                <a:solidFill>
                  <a:schemeClr val="tx1"/>
                </a:solidFill>
                <a:latin typeface="Times New Roman" panose="02020603050405020304" pitchFamily="18" charset="0"/>
                <a:cs typeface="Times New Roman" panose="02020603050405020304" pitchFamily="18" charset="0"/>
              </a:rPr>
              <a:t>алдыңғы</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қатарлы</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әдістерімен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тәсілдерін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зерттеу</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және</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енгізу</a:t>
            </a:r>
            <a:r>
              <a:rPr lang="ru-RU" sz="2000" b="1" dirty="0">
                <a:solidFill>
                  <a:schemeClr val="tx1"/>
                </a:solidFill>
                <a:latin typeface="Times New Roman" panose="02020603050405020304" pitchFamily="18" charset="0"/>
                <a:cs typeface="Times New Roman" panose="02020603050405020304" pitchFamily="18" charset="0"/>
              </a:rPr>
              <a:t>.</a:t>
            </a:r>
          </a:p>
          <a:p>
            <a:pPr marL="365760" lvl="1" indent="0">
              <a:buNone/>
            </a:pPr>
            <a:r>
              <a:rPr lang="ru-RU" sz="2000" b="1" dirty="0" smtClean="0">
                <a:solidFill>
                  <a:schemeClr val="tx1"/>
                </a:solidFill>
                <a:latin typeface="Times New Roman" panose="02020603050405020304" pitchFamily="18" charset="0"/>
                <a:cs typeface="Times New Roman" panose="02020603050405020304" pitchFamily="18" charset="0"/>
              </a:rPr>
              <a:t>2.жекелеген </a:t>
            </a:r>
            <a:r>
              <a:rPr lang="ru-RU" sz="2000" b="1" dirty="0" err="1">
                <a:solidFill>
                  <a:schemeClr val="tx1"/>
                </a:solidFill>
                <a:latin typeface="Times New Roman" panose="02020603050405020304" pitchFamily="18" charset="0"/>
                <a:cs typeface="Times New Roman" panose="02020603050405020304" pitchFamily="18" charset="0"/>
              </a:rPr>
              <a:t>жұмысшылардың</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норманы</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орындау</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себептерін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анықтау</a:t>
            </a:r>
            <a:r>
              <a:rPr lang="ru-RU" sz="2000" b="1" dirty="0">
                <a:solidFill>
                  <a:schemeClr val="tx1"/>
                </a:solidFill>
                <a:latin typeface="Times New Roman" panose="02020603050405020304" pitchFamily="18" charset="0"/>
                <a:cs typeface="Times New Roman" panose="02020603050405020304" pitchFamily="18" charset="0"/>
              </a:rPr>
              <a:t>.</a:t>
            </a:r>
          </a:p>
          <a:p>
            <a:pPr marL="365760" lvl="1" indent="0">
              <a:buNone/>
            </a:pPr>
            <a:r>
              <a:rPr lang="ru-RU" sz="2000" b="1" dirty="0" smtClean="0">
                <a:solidFill>
                  <a:schemeClr val="tx1"/>
                </a:solidFill>
                <a:latin typeface="Times New Roman" panose="02020603050405020304" pitchFamily="18" charset="0"/>
                <a:cs typeface="Times New Roman" panose="02020603050405020304" pitchFamily="18" charset="0"/>
              </a:rPr>
              <a:t>3.еңбек </a:t>
            </a:r>
            <a:r>
              <a:rPr lang="ru-RU" sz="2000" b="1" dirty="0" err="1">
                <a:solidFill>
                  <a:schemeClr val="tx1"/>
                </a:solidFill>
                <a:latin typeface="Times New Roman" panose="02020603050405020304" pitchFamily="18" charset="0"/>
                <a:cs typeface="Times New Roman" panose="02020603050405020304" pitchFamily="18" charset="0"/>
              </a:rPr>
              <a:t>шығынының</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техникалық</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негізделген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нормаларын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тағайындау</a:t>
            </a:r>
            <a:r>
              <a:rPr lang="ru-RU" sz="2000" b="1" dirty="0">
                <a:solidFill>
                  <a:schemeClr val="tx1"/>
                </a:solidFill>
                <a:latin typeface="Times New Roman" panose="02020603050405020304" pitchFamily="18" charset="0"/>
                <a:cs typeface="Times New Roman" panose="02020603050405020304" pitchFamily="18" charset="0"/>
              </a:rPr>
              <a:t>.</a:t>
            </a:r>
          </a:p>
          <a:p>
            <a:pPr marL="365760" lvl="1" indent="0">
              <a:buNone/>
            </a:pPr>
            <a:r>
              <a:rPr lang="ru-RU" sz="2000" b="1" dirty="0" err="1">
                <a:solidFill>
                  <a:schemeClr val="tx1"/>
                </a:solidFill>
                <a:latin typeface="Times New Roman" panose="02020603050405020304" pitchFamily="18" charset="0"/>
                <a:cs typeface="Times New Roman" panose="02020603050405020304" pitchFamily="18" charset="0"/>
              </a:rPr>
              <a:t>Хронометраждық</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байқаулар</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оперативті</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уақыттың</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нормативті</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ұзақтығын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анықтайды</a:t>
            </a:r>
            <a:r>
              <a:rPr lang="ru-RU" sz="2000" b="1" dirty="0">
                <a:solidFill>
                  <a:schemeClr val="tx1"/>
                </a:solidFill>
                <a:latin typeface="Times New Roman" panose="02020603050405020304" pitchFamily="18" charset="0"/>
                <a:cs typeface="Times New Roman" panose="02020603050405020304" pitchFamily="18" charset="0"/>
              </a:rPr>
              <a:t>. </a:t>
            </a:r>
          </a:p>
          <a:p>
            <a:pPr lvl="0">
              <a:buClr>
                <a:srgbClr val="629DD1"/>
              </a:buClr>
              <a:buFont typeface="Wingdings" panose="05000000000000000000" pitchFamily="2" charset="2"/>
              <a:buChar char="v"/>
            </a:pPr>
            <a:r>
              <a:rPr lang="kk-KZ" i="1" dirty="0">
                <a:solidFill>
                  <a:srgbClr val="242852"/>
                </a:solidFill>
                <a:latin typeface="Times New Roman" pitchFamily="18" charset="0"/>
                <a:cs typeface="Times New Roman" pitchFamily="18" charset="0"/>
              </a:rPr>
              <a:t>Фотохронометраж</a:t>
            </a:r>
            <a:r>
              <a:rPr lang="kk-KZ" dirty="0">
                <a:solidFill>
                  <a:srgbClr val="242852"/>
                </a:solidFill>
                <a:latin typeface="Times New Roman" pitchFamily="18" charset="0"/>
                <a:cs typeface="Times New Roman" pitchFamily="18" charset="0"/>
              </a:rPr>
              <a:t> – фотолау және хронометраж аралас зерттеу</a:t>
            </a:r>
            <a:r>
              <a:rPr lang="kk-KZ" dirty="0" smtClean="0">
                <a:solidFill>
                  <a:srgbClr val="242852"/>
                </a:solidFill>
                <a:latin typeface="Times New Roman" pitchFamily="18" charset="0"/>
                <a:cs typeface="Times New Roman" pitchFamily="18" charset="0"/>
              </a:rPr>
              <a:t>;</a:t>
            </a:r>
            <a:endParaRPr lang="ru-RU" sz="2000" dirty="0">
              <a:solidFill>
                <a:srgbClr val="92D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716540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Өндірістік уақыттың 3 түрі:</a:t>
            </a:r>
            <a:endParaRPr lang="ru-RU" dirty="0">
              <a:latin typeface="Times New Roman" pitchFamily="18" charset="0"/>
              <a:cs typeface="Times New Roman" pitchFamily="18" charset="0"/>
            </a:endParaRPr>
          </a:p>
        </p:txBody>
      </p:sp>
      <p:sp>
        <p:nvSpPr>
          <p:cNvPr id="3" name="Объект 2"/>
          <p:cNvSpPr>
            <a:spLocks noGrp="1"/>
          </p:cNvSpPr>
          <p:nvPr>
            <p:ph idx="1"/>
          </p:nvPr>
        </p:nvSpPr>
        <p:spPr/>
        <p:txBody>
          <a:bodyPr/>
          <a:lstStyle/>
          <a:p>
            <a:pPr marL="525780" indent="-457200">
              <a:buFont typeface="+mj-lt"/>
              <a:buAutoNum type="arabicPeriod"/>
            </a:pPr>
            <a:r>
              <a:rPr lang="kk-KZ" dirty="0" smtClean="0">
                <a:latin typeface="Times New Roman" pitchFamily="18" charset="0"/>
                <a:cs typeface="Times New Roman" pitchFamily="18" charset="0"/>
              </a:rPr>
              <a:t>Оперативті уақыт:</a:t>
            </a:r>
          </a:p>
          <a:p>
            <a:pPr>
              <a:buFont typeface="Wingdings" pitchFamily="2" charset="2"/>
              <a:buChar char="Ø"/>
            </a:pPr>
            <a:r>
              <a:rPr lang="kk-KZ" sz="2000" dirty="0" smtClean="0">
                <a:solidFill>
                  <a:srgbClr val="00B050"/>
                </a:solidFill>
                <a:latin typeface="Times New Roman" pitchFamily="18" charset="0"/>
                <a:cs typeface="Times New Roman" pitchFamily="18" charset="0"/>
              </a:rPr>
              <a:t>Негізгі</a:t>
            </a:r>
          </a:p>
          <a:p>
            <a:pPr>
              <a:buFont typeface="Wingdings" pitchFamily="2" charset="2"/>
              <a:buChar char="Ø"/>
            </a:pPr>
            <a:r>
              <a:rPr lang="kk-KZ" sz="2000" dirty="0" smtClean="0">
                <a:solidFill>
                  <a:srgbClr val="00B050"/>
                </a:solidFill>
                <a:latin typeface="Times New Roman" pitchFamily="18" charset="0"/>
                <a:cs typeface="Times New Roman" pitchFamily="18" charset="0"/>
              </a:rPr>
              <a:t>Қосалқы</a:t>
            </a:r>
          </a:p>
          <a:p>
            <a:pPr marL="525780" indent="-457200">
              <a:buFont typeface="+mj-lt"/>
              <a:buAutoNum type="arabicPeriod"/>
            </a:pPr>
            <a:r>
              <a:rPr lang="kk-KZ" dirty="0" smtClean="0">
                <a:latin typeface="Times New Roman" pitchFamily="18" charset="0"/>
                <a:cs typeface="Times New Roman" pitchFamily="18" charset="0"/>
              </a:rPr>
              <a:t>Жұмыс орнына қызмет ету уақыты;</a:t>
            </a:r>
          </a:p>
          <a:p>
            <a:pPr marL="525780" indent="-457200">
              <a:buFont typeface="+mj-lt"/>
              <a:buAutoNum type="arabicPeriod"/>
            </a:pPr>
            <a:r>
              <a:rPr lang="kk-KZ" dirty="0" smtClean="0">
                <a:latin typeface="Times New Roman" pitchFamily="18" charset="0"/>
                <a:cs typeface="Times New Roman" pitchFamily="18" charset="0"/>
              </a:rPr>
              <a:t>Дайындық уақыты.</a:t>
            </a:r>
          </a:p>
          <a:p>
            <a:pPr marL="68580" indent="0">
              <a:buNone/>
            </a:pPr>
            <a:endParaRPr lang="ru-RU" dirty="0"/>
          </a:p>
        </p:txBody>
      </p:sp>
      <p:pic>
        <p:nvPicPr>
          <p:cNvPr id="4098" name="Picture 2" descr="ÐÐ°Ð±Ð¾ÑÐºÐ° Ð¸Ð· ÑÐºÐ°Ð½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78907" y="4869160"/>
            <a:ext cx="1676400" cy="1524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432240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a:bodyPr>
          <a:lstStyle/>
          <a:p>
            <a:r>
              <a:rPr lang="kk-KZ" i="1" dirty="0">
                <a:latin typeface="Times New Roman" pitchFamily="18" charset="0"/>
                <a:cs typeface="Times New Roman" pitchFamily="18" charset="0"/>
              </a:rPr>
              <a:t>Әр кәсіпорында тиімді еңбек жағдайын жасау үшін еңбек үрдісін реттеу қажет, ол </a:t>
            </a:r>
            <a:r>
              <a:rPr lang="kk-KZ" i="1" u="sng" dirty="0">
                <a:latin typeface="Times New Roman" pitchFamily="18" charset="0"/>
                <a:cs typeface="Times New Roman" pitchFamily="18" charset="0"/>
              </a:rPr>
              <a:t>үшін жұмыс уақыты шығыны</a:t>
            </a:r>
            <a:r>
              <a:rPr lang="kk-KZ" i="1" dirty="0">
                <a:latin typeface="Times New Roman" pitchFamily="18" charset="0"/>
                <a:cs typeface="Times New Roman" pitchFamily="18" charset="0"/>
              </a:rPr>
              <a:t> және еңбек өнімділігі талданады</a:t>
            </a:r>
            <a:r>
              <a:rPr lang="kk-KZ" i="1" dirty="0" smtClean="0">
                <a:latin typeface="Times New Roman" pitchFamily="18" charset="0"/>
                <a:cs typeface="Times New Roman" pitchFamily="18" charset="0"/>
              </a:rPr>
              <a:t>.</a:t>
            </a:r>
          </a:p>
          <a:p>
            <a:r>
              <a:rPr lang="kk-KZ" sz="2200" i="1" dirty="0" smtClean="0">
                <a:latin typeface="Times New Roman" pitchFamily="18" charset="0"/>
                <a:cs typeface="Times New Roman" pitchFamily="18" charset="0"/>
              </a:rPr>
              <a:t>Еңбек өнімділігі </a:t>
            </a:r>
            <a:r>
              <a:rPr lang="kk-KZ" sz="2200" dirty="0" smtClean="0">
                <a:latin typeface="Times New Roman" pitchFamily="18" charset="0"/>
                <a:cs typeface="Times New Roman" pitchFamily="18" charset="0"/>
              </a:rPr>
              <a:t>өнім бірлігін өндіруге жұмсалған уақыт – еңбек сыйымдылығымен және өндірілген өнім көлемімен өлшеніп, өндірістік қызметтің тиімділігін сипаттайды.</a:t>
            </a:r>
          </a:p>
          <a:p>
            <a:r>
              <a:rPr lang="kk-KZ" dirty="0" smtClean="0">
                <a:latin typeface="Times New Roman" pitchFamily="18" charset="0"/>
                <a:cs typeface="Times New Roman" pitchFamily="18" charset="0"/>
              </a:rPr>
              <a:t>Жұмыс уақыты еңбек шығынының өлшемі болып табылады, себебі еңбек үрдісі әрдайым белгілі бір уақыт ішінде жүреді.</a:t>
            </a:r>
          </a:p>
          <a:p>
            <a:endParaRPr lang="ru-RU" dirty="0">
              <a:latin typeface="Times New Roman" pitchFamily="18" charset="0"/>
              <a:cs typeface="Times New Roman" pitchFamily="18" charset="0"/>
            </a:endParaRPr>
          </a:p>
        </p:txBody>
      </p:sp>
      <p:pic>
        <p:nvPicPr>
          <p:cNvPr id="7170" name="Picture 2" descr="ÐÐ¾Ð·Ð´ÑÑÐ½ÑÐ¹ ÑÐ°Ñ"/>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6" y="476672"/>
            <a:ext cx="923925" cy="1524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135931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i="1" dirty="0" smtClean="0">
                <a:latin typeface="Times New Roman" pitchFamily="18" charset="0"/>
                <a:cs typeface="Times New Roman" pitchFamily="18" charset="0"/>
              </a:rPr>
              <a:t>Жұмыс уақытының шығыны </a:t>
            </a:r>
            <a:r>
              <a:rPr lang="kk-KZ" dirty="0" smtClean="0">
                <a:latin typeface="Times New Roman" pitchFamily="18" charset="0"/>
                <a:cs typeface="Times New Roman" pitchFamily="18" charset="0"/>
              </a:rPr>
              <a:t>мен үрдісте өндірілген өнім санын салыстыру арқылы, еңбек үрдісі нәтижесіндегі жасалған өнім санының тиімділігін анықтауға болады.</a:t>
            </a:r>
          </a:p>
          <a:p>
            <a:r>
              <a:rPr lang="kk-KZ" dirty="0" smtClean="0">
                <a:latin typeface="Times New Roman" pitchFamily="18" charset="0"/>
                <a:cs typeface="Times New Roman" pitchFamily="18" charset="0"/>
              </a:rPr>
              <a:t>Белгілі бір </a:t>
            </a:r>
            <a:r>
              <a:rPr lang="kk-KZ" i="1" dirty="0" smtClean="0">
                <a:latin typeface="Times New Roman" pitchFamily="18" charset="0"/>
                <a:cs typeface="Times New Roman" pitchFamily="18" charset="0"/>
              </a:rPr>
              <a:t>жұмыс уақыты шығынында </a:t>
            </a:r>
            <a:r>
              <a:rPr lang="kk-KZ" dirty="0" smtClean="0">
                <a:latin typeface="Times New Roman" pitchFamily="18" charset="0"/>
                <a:cs typeface="Times New Roman" pitchFamily="18" charset="0"/>
              </a:rPr>
              <a:t>жасалған өнім саны еңбек өнімділігінің көрсеткіші болып есептеледі. </a:t>
            </a:r>
            <a:endParaRPr lang="ru-RU" dirty="0">
              <a:latin typeface="Times New Roman" pitchFamily="18" charset="0"/>
              <a:cs typeface="Times New Roman" pitchFamily="18" charset="0"/>
            </a:endParaRPr>
          </a:p>
        </p:txBody>
      </p:sp>
      <p:pic>
        <p:nvPicPr>
          <p:cNvPr id="8194" name="Picture 2" descr="ÐÑÐ°Ð½Ð¶ÐµÐ²Ð°Ñ ÑÑÑÐµÐ»Ðº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25862" y="5013176"/>
            <a:ext cx="2571750" cy="14001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8197715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i="1" dirty="0" smtClean="0">
                <a:latin typeface="Times New Roman" pitchFamily="18" charset="0"/>
                <a:cs typeface="Times New Roman" pitchFamily="18" charset="0"/>
              </a:rPr>
              <a:t>Жұмыс уақытының шығыны </a:t>
            </a:r>
            <a:r>
              <a:rPr lang="kk-KZ" dirty="0" smtClean="0">
                <a:latin typeface="Times New Roman" pitchFamily="18" charset="0"/>
                <a:cs typeface="Times New Roman" pitchFamily="18" charset="0"/>
              </a:rPr>
              <a:t>мен өндірілген өнім санының арасындағы қатынастың өзгерісі еңбек өнімділігінің қозғалысын көрсетеді. Яғни, аз </a:t>
            </a:r>
            <a:r>
              <a:rPr lang="kk-KZ" i="1" dirty="0" smtClean="0">
                <a:latin typeface="Times New Roman" pitchFamily="18" charset="0"/>
                <a:cs typeface="Times New Roman" pitchFamily="18" charset="0"/>
              </a:rPr>
              <a:t>жұмыс уақыты шығынында </a:t>
            </a:r>
            <a:r>
              <a:rPr lang="kk-KZ" dirty="0" smtClean="0">
                <a:latin typeface="Times New Roman" pitchFamily="18" charset="0"/>
                <a:cs typeface="Times New Roman" pitchFamily="18" charset="0"/>
              </a:rPr>
              <a:t>өндірілген өнім еңбек өнімділігін </a:t>
            </a:r>
            <a:r>
              <a:rPr lang="kk-KZ" u="sng" dirty="0" smtClean="0">
                <a:latin typeface="Times New Roman" pitchFamily="18" charset="0"/>
                <a:cs typeface="Times New Roman" pitchFamily="18" charset="0"/>
              </a:rPr>
              <a:t>арттырады</a:t>
            </a:r>
            <a:r>
              <a:rPr lang="kk-KZ" dirty="0" smtClean="0">
                <a:latin typeface="Times New Roman" pitchFamily="18" charset="0"/>
                <a:cs typeface="Times New Roman" pitchFamily="18" charset="0"/>
              </a:rPr>
              <a:t>, керісінше көп </a:t>
            </a:r>
            <a:r>
              <a:rPr lang="kk-KZ" i="1" dirty="0" smtClean="0">
                <a:latin typeface="Times New Roman" pitchFamily="18" charset="0"/>
                <a:cs typeface="Times New Roman" pitchFamily="18" charset="0"/>
              </a:rPr>
              <a:t>жұмыс уақыты шығынында </a:t>
            </a:r>
            <a:r>
              <a:rPr lang="kk-KZ" dirty="0" smtClean="0">
                <a:latin typeface="Times New Roman" pitchFamily="18" charset="0"/>
                <a:cs typeface="Times New Roman" pitchFamily="18" charset="0"/>
              </a:rPr>
              <a:t>өндірілген өнім еңбек өнімділігін </a:t>
            </a:r>
            <a:r>
              <a:rPr lang="kk-KZ" u="sng" dirty="0" smtClean="0">
                <a:latin typeface="Times New Roman" pitchFamily="18" charset="0"/>
                <a:cs typeface="Times New Roman" pitchFamily="18" charset="0"/>
              </a:rPr>
              <a:t>төмендетеді</a:t>
            </a:r>
            <a:r>
              <a:rPr lang="kk-KZ"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11266" name="Picture 2" descr="http://miranimacii.ru/_ph/23/47291858.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93305" y="908720"/>
            <a:ext cx="1656184" cy="1175892"/>
          </a:xfrm>
          <a:prstGeom prst="rect">
            <a:avLst/>
          </a:prstGeom>
          <a:noFill/>
          <a:extLst>
            <a:ext uri="{909E8E84-426E-40DD-AFC4-6F175D3DCCD1}">
              <a14:hiddenFill xmlns:a14="http://schemas.microsoft.com/office/drawing/2010/main" xmlns="">
                <a:solidFill>
                  <a:srgbClr val="FFFFFF"/>
                </a:solidFill>
              </a14:hiddenFill>
            </a:ext>
          </a:extLst>
        </p:spPr>
      </p:pic>
      <p:pic>
        <p:nvPicPr>
          <p:cNvPr id="11268" name="Picture 4" descr="http://miranimacii.ru/_ph/23/644346287.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75656" y="536798"/>
            <a:ext cx="1656183" cy="11758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81249262"/>
      </p:ext>
    </p:extLst>
  </p:cSld>
  <p:clrMapOvr>
    <a:masterClrMapping/>
  </p:clrMapOvr>
  <p:transition spd="slow">
    <p:pull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dirty="0" smtClean="0">
                <a:latin typeface="Times New Roman" pitchFamily="18" charset="0"/>
                <a:cs typeface="Times New Roman" pitchFamily="18" charset="0"/>
              </a:rPr>
              <a:t>Жалпы </a:t>
            </a:r>
            <a:r>
              <a:rPr lang="kk-KZ" i="1" dirty="0" smtClean="0">
                <a:latin typeface="Times New Roman" pitchFamily="18" charset="0"/>
                <a:cs typeface="Times New Roman" pitchFamily="18" charset="0"/>
              </a:rPr>
              <a:t>еңбек өнімділігінің</a:t>
            </a:r>
            <a:r>
              <a:rPr lang="kk-KZ" dirty="0" smtClean="0">
                <a:latin typeface="Times New Roman" pitchFamily="18" charset="0"/>
                <a:cs typeface="Times New Roman" pitchFamily="18" charset="0"/>
              </a:rPr>
              <a:t> </a:t>
            </a:r>
            <a:r>
              <a:rPr lang="kk-KZ" u="sng" dirty="0" smtClean="0">
                <a:solidFill>
                  <a:srgbClr val="92D050"/>
                </a:solidFill>
                <a:latin typeface="Times New Roman" pitchFamily="18" charset="0"/>
                <a:cs typeface="Times New Roman" pitchFamily="18" charset="0"/>
              </a:rPr>
              <a:t>экономикалық мәні </a:t>
            </a:r>
            <a:r>
              <a:rPr lang="kk-KZ" dirty="0" smtClean="0">
                <a:latin typeface="Times New Roman" pitchFamily="18" charset="0"/>
                <a:cs typeface="Times New Roman" pitchFamily="18" charset="0"/>
              </a:rPr>
              <a:t>мынада: белгілі бір уақыт бірлігінде өндірілген өнім санының артуы немесе өнім бірлігін жасауға кеткен </a:t>
            </a:r>
            <a:r>
              <a:rPr lang="kk-KZ" i="1" dirty="0" smtClean="0">
                <a:latin typeface="Times New Roman" pitchFamily="18" charset="0"/>
                <a:cs typeface="Times New Roman" pitchFamily="18" charset="0"/>
              </a:rPr>
              <a:t>жұмыс уақытын үнемдеу </a:t>
            </a:r>
            <a:r>
              <a:rPr lang="kk-KZ" dirty="0" smtClean="0">
                <a:latin typeface="Times New Roman" pitchFamily="18" charset="0"/>
                <a:cs typeface="Times New Roman" pitchFamily="18" charset="0"/>
              </a:rPr>
              <a:t>болып табылады.</a:t>
            </a:r>
            <a:endParaRPr lang="ru-RU" dirty="0">
              <a:latin typeface="Times New Roman" pitchFamily="18" charset="0"/>
              <a:cs typeface="Times New Roman" pitchFamily="18" charset="0"/>
            </a:endParaRPr>
          </a:p>
        </p:txBody>
      </p:sp>
      <p:pic>
        <p:nvPicPr>
          <p:cNvPr id="4" name="Picture 2" descr="ÐÑÐ°Ð½Ð¶ÐµÐ²Ð°Ñ ÑÑÑÐµÐ»Ðº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25862" y="5013176"/>
            <a:ext cx="2571750" cy="14001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509286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412776"/>
            <a:ext cx="7024744" cy="757888"/>
          </a:xfrm>
          <a:solidFill>
            <a:schemeClr val="accent5">
              <a:lumMod val="40000"/>
              <a:lumOff val="60000"/>
            </a:schemeClr>
          </a:solidFill>
        </p:spPr>
        <p:txBody>
          <a:bodyPr>
            <a:normAutofit/>
          </a:bodyPr>
          <a:lstStyle/>
          <a:p>
            <a:pPr algn="ctr"/>
            <a:r>
              <a:rPr lang="en-US" dirty="0">
                <a:solidFill>
                  <a:schemeClr val="tx1"/>
                </a:solidFill>
              </a:rPr>
              <a:t>B</a:t>
            </a:r>
            <a:r>
              <a:rPr lang="en-US" sz="3200" dirty="0">
                <a:solidFill>
                  <a:schemeClr val="tx1"/>
                </a:solidFill>
              </a:rPr>
              <a:t>(</a:t>
            </a:r>
            <a:r>
              <a:rPr lang="ru-RU" sz="3200" dirty="0" err="1">
                <a:solidFill>
                  <a:schemeClr val="tx1"/>
                </a:solidFill>
              </a:rPr>
              <a:t>өнімділік</a:t>
            </a:r>
            <a:r>
              <a:rPr lang="ru-RU" sz="3200" dirty="0">
                <a:solidFill>
                  <a:schemeClr val="tx1"/>
                </a:solidFill>
              </a:rPr>
              <a:t>)=</a:t>
            </a:r>
            <a:r>
              <a:rPr lang="en-US" dirty="0">
                <a:solidFill>
                  <a:schemeClr val="tx1"/>
                </a:solidFill>
              </a:rPr>
              <a:t>Q/T </a:t>
            </a:r>
            <a:endParaRPr lang="ru-RU" dirty="0"/>
          </a:p>
        </p:txBody>
      </p:sp>
      <p:sp>
        <p:nvSpPr>
          <p:cNvPr id="3" name="Объект 2"/>
          <p:cNvSpPr>
            <a:spLocks noGrp="1"/>
          </p:cNvSpPr>
          <p:nvPr>
            <p:ph idx="1"/>
          </p:nvPr>
        </p:nvSpPr>
        <p:spPr/>
        <p:txBody>
          <a:bodyPr/>
          <a:lstStyle/>
          <a:p>
            <a:pPr marL="68580" indent="0">
              <a:buNone/>
            </a:pPr>
            <a:r>
              <a:rPr lang="kk-KZ" i="1" dirty="0" smtClean="0">
                <a:solidFill>
                  <a:schemeClr val="tx1"/>
                </a:solidFill>
                <a:latin typeface="Times New Roman" pitchFamily="18" charset="0"/>
                <a:cs typeface="Times New Roman" pitchFamily="18" charset="0"/>
              </a:rPr>
              <a:t>Өнімділік</a:t>
            </a:r>
            <a:r>
              <a:rPr lang="kk-KZ" dirty="0" smtClean="0">
                <a:latin typeface="Times New Roman" pitchFamily="18" charset="0"/>
                <a:cs typeface="Times New Roman" pitchFamily="18" charset="0"/>
              </a:rPr>
              <a:t> - өндірілген өнім санының жұмыс уақыты шығынына қатынасы.</a:t>
            </a:r>
          </a:p>
          <a:p>
            <a:pPr marL="68580" indent="0">
              <a:buNone/>
            </a:pPr>
            <a:r>
              <a:rPr lang="kk-KZ" dirty="0" smtClean="0">
                <a:latin typeface="Times New Roman" pitchFamily="18" charset="0"/>
                <a:cs typeface="Times New Roman" pitchFamily="18" charset="0"/>
              </a:rPr>
              <a:t>Нормаланған жұмыс уақыты қолданған кезде еңбек өнімділігі көрсеткіші өнім шығару </a:t>
            </a:r>
            <a:r>
              <a:rPr lang="kk-KZ" i="1" dirty="0" smtClean="0">
                <a:solidFill>
                  <a:srgbClr val="92D050"/>
                </a:solidFill>
                <a:latin typeface="Times New Roman" pitchFamily="18" charset="0"/>
                <a:cs typeface="Times New Roman" pitchFamily="18" charset="0"/>
              </a:rPr>
              <a:t>норма/сағат</a:t>
            </a:r>
            <a:r>
              <a:rPr lang="kk-KZ" dirty="0" smtClean="0">
                <a:latin typeface="Times New Roman" pitchFamily="18" charset="0"/>
                <a:cs typeface="Times New Roman" pitchFamily="18" charset="0"/>
              </a:rPr>
              <a:t> бойынша алынады, құндық әдісте – </a:t>
            </a:r>
            <a:r>
              <a:rPr lang="kk-KZ" dirty="0" smtClean="0">
                <a:solidFill>
                  <a:srgbClr val="92D050"/>
                </a:solidFill>
                <a:latin typeface="Times New Roman" pitchFamily="18" charset="0"/>
                <a:cs typeface="Times New Roman" pitchFamily="18" charset="0"/>
              </a:rPr>
              <a:t>теңге</a:t>
            </a:r>
            <a:r>
              <a:rPr lang="kk-KZ"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9218" name="Picture 2" descr="ÐÐ°Ð±Ð¾ÑÐºÐ° Ð½Ð°ÑÐ¸ÑÐ¾Ð²Ð°Ð½Ð½Ð°Ñ"/>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32240" y="4941168"/>
            <a:ext cx="1952625" cy="1524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74002639"/>
      </p:ext>
    </p:extLst>
  </p:cSld>
  <p:clrMapOvr>
    <a:masterClrMapping/>
  </p:clrMapOvr>
  <p:transition spd="slow">
    <p:pull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196752"/>
            <a:ext cx="6777317" cy="4635877"/>
          </a:xfrm>
        </p:spPr>
        <p:txBody>
          <a:bodyPr>
            <a:normAutofit fontScale="85000" lnSpcReduction="10000"/>
          </a:bodyPr>
          <a:lstStyle/>
          <a:p>
            <a:pPr marL="68580" indent="0">
              <a:buNone/>
            </a:pPr>
            <a:r>
              <a:rPr lang="kk-KZ" i="1" dirty="0" smtClean="0">
                <a:latin typeface="Calibri" panose="020F0502020204030204" pitchFamily="34" charset="0"/>
                <a:cs typeface="Arial" panose="020B0604020202020204" pitchFamily="34" charset="0"/>
              </a:rPr>
              <a:t>Бүгінгі таңда нарықтық экономика жағдайында және оған өтпелі кезеңде еңбекті мөлшерлеу мәселесі яғни, жұмыс уақытын пайдалануды талдау маңызды мәселелердің бірі б.т. Себебі, кез келген кәсіпорын жұмысының нәтижелігін анықтайтын экономикалық механизм – еңбекті мөлшерлеу және оның рөлін жоғарылату жұмыс берушілердің кәсіпорынның негізгі қызметінен алынған табысы мен жалданбалы жұмысшылардың жалақысы шығарылған өнім өтіміе, оның бағасына және өзіндік құнына байланысты, былайша айтқанда, нарық тауарларының көбеюіне, тұтынушылар сұранысына  байланысты болады. </a:t>
            </a:r>
          </a:p>
          <a:p>
            <a:pPr marL="68580" indent="0">
              <a:buNone/>
            </a:pPr>
            <a:r>
              <a:rPr lang="kk-KZ" i="1" dirty="0" smtClean="0">
                <a:latin typeface="Calibri" panose="020F0502020204030204" pitchFamily="34" charset="0"/>
                <a:cs typeface="Arial" panose="020B0604020202020204" pitchFamily="34" charset="0"/>
              </a:rPr>
              <a:t>Сонымен, жұмыс уақытын дұрыс пайдаланудың басты міндеті мен мақсаты – өнімнің өлшем бірлігінің нақты жұмысты орындауға кететін уақыт шығынын нормативті негіздеу болып табылады.</a:t>
            </a:r>
            <a:endParaRPr lang="ru-RU" i="1"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31081848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836712"/>
            <a:ext cx="7024744" cy="854968"/>
          </a:xfrm>
        </p:spPr>
        <p:txBody>
          <a:bodyPr/>
          <a:lstStyle/>
          <a:p>
            <a:pPr algn="ctr"/>
            <a:r>
              <a:rPr lang="kk-KZ" dirty="0" smtClean="0">
                <a:latin typeface="Times New Roman" pitchFamily="18" charset="0"/>
                <a:cs typeface="Times New Roman" pitchFamily="18" charset="0"/>
              </a:rPr>
              <a:t>Қолданылған әдебиеттер:</a:t>
            </a: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1028127" y="1916833"/>
            <a:ext cx="6777317" cy="2991508"/>
          </a:xfrm>
        </p:spPr>
        <p:txBody>
          <a:bodyPr>
            <a:normAutofit/>
          </a:bodyPr>
          <a:lstStyle/>
          <a:p>
            <a:pPr marL="68580" indent="0" algn="ctr">
              <a:buNone/>
            </a:pPr>
            <a:r>
              <a:rPr lang="kk-KZ" sz="2800" dirty="0" smtClean="0"/>
              <a:t>Сайты:</a:t>
            </a:r>
          </a:p>
          <a:p>
            <a:pPr>
              <a:buFont typeface="Arial" pitchFamily="34" charset="0"/>
              <a:buChar char="•"/>
            </a:pPr>
            <a:r>
              <a:rPr lang="en-US" sz="2000" dirty="0">
                <a:hlinkClick r:id="rId2"/>
              </a:rPr>
              <a:t>https://kk.wikipedia.org/wiki/%D0%96%D2%B1%D0%BC%D1%8B%D1%81_%</a:t>
            </a:r>
            <a:r>
              <a:rPr lang="en-US" sz="2000" dirty="0" smtClean="0">
                <a:hlinkClick r:id="rId2"/>
              </a:rPr>
              <a:t>D1%83%D0%B0%D2%9B%D1%8B%D1%82%D1%8B</a:t>
            </a:r>
            <a:endParaRPr lang="kk-KZ" sz="2000" dirty="0" smtClean="0"/>
          </a:p>
          <a:p>
            <a:pPr>
              <a:buFont typeface="Arial" pitchFamily="34" charset="0"/>
              <a:buChar char="•"/>
            </a:pPr>
            <a:r>
              <a:rPr lang="en-US" sz="2000" dirty="0">
                <a:hlinkClick r:id="rId3"/>
              </a:rPr>
              <a:t>http://</a:t>
            </a:r>
            <a:r>
              <a:rPr lang="en-US" sz="2000" dirty="0" smtClean="0">
                <a:hlinkClick r:id="rId3"/>
              </a:rPr>
              <a:t>mylektsii.ru/7-107290.html</a:t>
            </a:r>
            <a:endParaRPr lang="kk-KZ" sz="2000" dirty="0" smtClean="0"/>
          </a:p>
          <a:p>
            <a:pPr>
              <a:buFont typeface="Arial" pitchFamily="34" charset="0"/>
              <a:buChar char="•"/>
            </a:pPr>
            <a:r>
              <a:rPr lang="en-US" sz="2000" dirty="0">
                <a:hlinkClick r:id="rId4"/>
              </a:rPr>
              <a:t>http://</a:t>
            </a:r>
            <a:r>
              <a:rPr lang="en-US" sz="2000" dirty="0" smtClean="0">
                <a:hlinkClick r:id="rId4"/>
              </a:rPr>
              <a:t>helpiks.org/8-7489.html</a:t>
            </a:r>
            <a:endParaRPr lang="kk-KZ" sz="2000" dirty="0" smtClean="0"/>
          </a:p>
          <a:p>
            <a:pPr>
              <a:buFont typeface="Arial" pitchFamily="34" charset="0"/>
              <a:buChar char="•"/>
            </a:pPr>
            <a:r>
              <a:rPr lang="en-US" sz="2000" dirty="0">
                <a:hlinkClick r:id="rId5"/>
              </a:rPr>
              <a:t>https://</a:t>
            </a:r>
            <a:r>
              <a:rPr lang="en-US" sz="2000" dirty="0" smtClean="0">
                <a:hlinkClick r:id="rId5"/>
              </a:rPr>
              <a:t>business.gov.kz/kz/business-development/tools/productivity-tools.php</a:t>
            </a:r>
            <a:endParaRPr lang="kk-KZ" sz="2000" dirty="0" smtClean="0"/>
          </a:p>
        </p:txBody>
      </p:sp>
      <p:pic>
        <p:nvPicPr>
          <p:cNvPr id="12302" name="Picture 14" descr="ÐÐ¾Ð¸ÑÐº Ð¿Ð¾ ÑÐ°Ð¹ÑÑ"/>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140072" y="4875435"/>
            <a:ext cx="1426328" cy="16553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883925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412776"/>
            <a:ext cx="7024744" cy="1143000"/>
          </a:xfrm>
        </p:spPr>
        <p:txBody>
          <a:bodyPr/>
          <a:lstStyle/>
          <a:p>
            <a:r>
              <a:rPr lang="kk-KZ" dirty="0" smtClean="0">
                <a:latin typeface="Times New Roman" pitchFamily="18" charset="0"/>
                <a:cs typeface="Times New Roman" pitchFamily="18" charset="0"/>
              </a:rPr>
              <a:t>Назарларыңызға рахмет!!!</a:t>
            </a:r>
            <a:endParaRPr lang="ru-RU" dirty="0">
              <a:latin typeface="Times New Roman" pitchFamily="18" charset="0"/>
              <a:cs typeface="Times New Roman" pitchFamily="18" charset="0"/>
            </a:endParaRPr>
          </a:p>
        </p:txBody>
      </p:sp>
      <p:pic>
        <p:nvPicPr>
          <p:cNvPr id="13314" name="Picture 2" descr="Ð Ð¾Ð¼Ð°ÑÐº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60032" y="3851103"/>
            <a:ext cx="3888432" cy="26932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53413018"/>
      </p:ext>
    </p:extLst>
  </p:cSld>
  <p:clrMapOvr>
    <a:masterClrMapping/>
  </p:clrMapOvr>
  <mc:AlternateContent xmlns:mc="http://schemas.openxmlformats.org/markup-compatibility/2006">
    <mc:Choice xmlns:p14="http://schemas.microsoft.com/office/powerpoint/2010/main" xmlns="" Requires="p14">
      <p:transition spd="slow" p14:dur="2750">
        <p14:vortex dir="r"/>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439</TotalTime>
  <Words>1150</Words>
  <Application>Microsoft Office PowerPoint</Application>
  <PresentationFormat>Экран (4:3)</PresentationFormat>
  <Paragraphs>262</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Остин</vt:lpstr>
      <vt:lpstr>Жұмыс уақыты шығындарының жіктелуі</vt:lpstr>
      <vt:lpstr>Слайд 2</vt:lpstr>
      <vt:lpstr>Слайд 3</vt:lpstr>
      <vt:lpstr>Слайд 4</vt:lpstr>
      <vt:lpstr>Слайд 5</vt:lpstr>
      <vt:lpstr>Слайд 6</vt:lpstr>
      <vt:lpstr>Слайд 7</vt:lpstr>
      <vt:lpstr>Слайд 8</vt:lpstr>
      <vt:lpstr>Жұмыс уақыты шығынын зерттеу әдістері:</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Өндірістік уақыттың 3 түрі:</vt:lpstr>
      <vt:lpstr>Слайд 21</vt:lpstr>
      <vt:lpstr>Слайд 22</vt:lpstr>
      <vt:lpstr>Слайд 23</vt:lpstr>
      <vt:lpstr>Слайд 24</vt:lpstr>
      <vt:lpstr>B(өнімділік)=Q/T </vt:lpstr>
      <vt:lpstr>Слайд 26</vt:lpstr>
      <vt:lpstr>Қолданылған әдебиеттер:</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Жұмыс уақыты шығындарының жіктелуі</dc:title>
  <dc:creator>Home</dc:creator>
  <cp:lastModifiedBy>WORK</cp:lastModifiedBy>
  <cp:revision>34</cp:revision>
  <dcterms:created xsi:type="dcterms:W3CDTF">2018-04-08T11:25:17Z</dcterms:created>
  <dcterms:modified xsi:type="dcterms:W3CDTF">2020-03-18T19:09:29Z</dcterms:modified>
</cp:coreProperties>
</file>